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4"/>
  </p:sldMasterIdLst>
  <p:sldIdLst>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85140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26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472317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276273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13608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070780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46525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14595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22306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860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8067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7959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25553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8634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611325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1/12/2023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52627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D291B17-9318-49DB-B28B-6E5994AE9581}" type="datetime1">
              <a:rPr lang="en-US" smtClean="0"/>
              <a:t>1/12/2023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6242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41907" y="548640"/>
            <a:ext cx="10993549" cy="1475013"/>
          </a:xfrm>
        </p:spPr>
        <p:txBody>
          <a:bodyPr>
            <a:normAutofit/>
          </a:bodyPr>
          <a:lstStyle/>
          <a:p>
            <a:pPr algn="ctr"/>
            <a:r>
              <a:rPr lang="en-IN" sz="4000" b="1" dirty="0">
                <a:solidFill>
                  <a:srgbClr val="7030A0"/>
                </a:solidFill>
                <a:effectLst/>
                <a:latin typeface="Calibri" panose="020F0502020204030204" pitchFamily="34" charset="0"/>
                <a:ea typeface="Calibri" panose="020F0502020204030204" pitchFamily="34" charset="0"/>
                <a:cs typeface="Times New Roman" panose="02020603050405020304" pitchFamily="18" charset="0"/>
              </a:rPr>
              <a:t>E-retail factors for customer activation and retention</a:t>
            </a:r>
            <a:endParaRPr lang="en-US" sz="7200" b="1" dirty="0">
              <a:solidFill>
                <a:srgbClr val="7030A0"/>
              </a:solidFill>
            </a:endParaRPr>
          </a:p>
        </p:txBody>
      </p:sp>
      <p:pic>
        <p:nvPicPr>
          <p:cNvPr id="6" name="Picture 5" descr="abstract image">
            <a:extLst>
              <a:ext uri="{FF2B5EF4-FFF2-40B4-BE49-F238E27FC236}">
                <a16:creationId xmlns:a16="http://schemas.microsoft.com/office/drawing/2014/main" id="{F1A8C364-94D4-4630-BAD0-78722F34705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448733" y="3081867"/>
            <a:ext cx="11260667" cy="3310466"/>
          </a:xfrm>
          <a:prstGeom prst="rect">
            <a:avLst/>
          </a:prstGeom>
        </p:spPr>
      </p:pic>
      <p:sp>
        <p:nvSpPr>
          <p:cNvPr id="3" name="TextBox 2">
            <a:extLst>
              <a:ext uri="{FF2B5EF4-FFF2-40B4-BE49-F238E27FC236}">
                <a16:creationId xmlns:a16="http://schemas.microsoft.com/office/drawing/2014/main" id="{9817C8C5-A26D-9E97-D3CA-77AD0CB52A3B}"/>
              </a:ext>
            </a:extLst>
          </p:cNvPr>
          <p:cNvSpPr txBox="1"/>
          <p:nvPr/>
        </p:nvSpPr>
        <p:spPr>
          <a:xfrm>
            <a:off x="1987420" y="2712535"/>
            <a:ext cx="7921689" cy="369332"/>
          </a:xfrm>
          <a:prstGeom prst="rect">
            <a:avLst/>
          </a:prstGeom>
          <a:noFill/>
        </p:spPr>
        <p:txBody>
          <a:bodyPr wrap="square" rtlCol="0">
            <a:spAutoFit/>
          </a:bodyPr>
          <a:lstStyle/>
          <a:p>
            <a:pPr algn="ctr"/>
            <a:r>
              <a:rPr lang="en-IN" b="1" dirty="0">
                <a:solidFill>
                  <a:srgbClr val="002060"/>
                </a:solidFill>
              </a:rPr>
              <a:t>Presented by – Lavina Vaidya</a:t>
            </a:r>
          </a:p>
        </p:txBody>
      </p:sp>
    </p:spTree>
    <p:extLst>
      <p:ext uri="{BB962C8B-B14F-4D97-AF65-F5344CB8AC3E}">
        <p14:creationId xmlns:p14="http://schemas.microsoft.com/office/powerpoint/2010/main" val="247580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50D552-9DCA-DF4B-257D-AB021AAE8CD0}"/>
              </a:ext>
            </a:extLst>
          </p:cNvPr>
          <p:cNvSpPr txBox="1"/>
          <p:nvPr/>
        </p:nvSpPr>
        <p:spPr>
          <a:xfrm>
            <a:off x="569167" y="774441"/>
            <a:ext cx="11066106" cy="369332"/>
          </a:xfrm>
          <a:prstGeom prst="rect">
            <a:avLst/>
          </a:prstGeom>
          <a:noFill/>
        </p:spPr>
        <p:txBody>
          <a:bodyPr wrap="square" rtlCol="0">
            <a:spAutoFit/>
          </a:bodyPr>
          <a:lstStyle/>
          <a:p>
            <a:r>
              <a:rPr lang="en-US" dirty="0"/>
              <a:t>Checking datatypes of dataset</a:t>
            </a:r>
            <a:endParaRPr lang="en-IN" dirty="0"/>
          </a:p>
        </p:txBody>
      </p:sp>
      <p:pic>
        <p:nvPicPr>
          <p:cNvPr id="6" name="Picture 5">
            <a:extLst>
              <a:ext uri="{FF2B5EF4-FFF2-40B4-BE49-F238E27FC236}">
                <a16:creationId xmlns:a16="http://schemas.microsoft.com/office/drawing/2014/main" id="{0382D84A-FC10-B6F8-919B-BE9F874CB797}"/>
              </a:ext>
            </a:extLst>
          </p:cNvPr>
          <p:cNvPicPr>
            <a:picLocks noChangeAspect="1"/>
          </p:cNvPicPr>
          <p:nvPr/>
        </p:nvPicPr>
        <p:blipFill rotWithShape="1">
          <a:blip r:embed="rId2"/>
          <a:srcRect l="14082" t="41496" r="55689" b="26123"/>
          <a:stretch/>
        </p:blipFill>
        <p:spPr>
          <a:xfrm>
            <a:off x="1306285" y="1380932"/>
            <a:ext cx="7725747" cy="3125754"/>
          </a:xfrm>
          <a:prstGeom prst="rect">
            <a:avLst/>
          </a:prstGeom>
        </p:spPr>
      </p:pic>
      <p:sp>
        <p:nvSpPr>
          <p:cNvPr id="7" name="TextBox 6">
            <a:extLst>
              <a:ext uri="{FF2B5EF4-FFF2-40B4-BE49-F238E27FC236}">
                <a16:creationId xmlns:a16="http://schemas.microsoft.com/office/drawing/2014/main" id="{BA0F294F-F8AB-C010-9154-32463727FFCC}"/>
              </a:ext>
            </a:extLst>
          </p:cNvPr>
          <p:cNvSpPr txBox="1"/>
          <p:nvPr/>
        </p:nvSpPr>
        <p:spPr>
          <a:xfrm>
            <a:off x="643812" y="4842588"/>
            <a:ext cx="10926147" cy="646331"/>
          </a:xfrm>
          <a:prstGeom prst="rect">
            <a:avLst/>
          </a:prstGeom>
          <a:noFill/>
        </p:spPr>
        <p:txBody>
          <a:bodyPr wrap="square" rtlCol="0">
            <a:spAutoFit/>
          </a:bodyPr>
          <a:lstStyle/>
          <a:p>
            <a:r>
              <a:rPr lang="en-US" dirty="0"/>
              <a:t>Here we observe that object datatype is present , for analyzing dataset we need to convert categorical data into numerical data</a:t>
            </a:r>
            <a:endParaRPr lang="en-IN" dirty="0"/>
          </a:p>
        </p:txBody>
      </p:sp>
    </p:spTree>
    <p:extLst>
      <p:ext uri="{BB962C8B-B14F-4D97-AF65-F5344CB8AC3E}">
        <p14:creationId xmlns:p14="http://schemas.microsoft.com/office/powerpoint/2010/main" val="3925871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168207-8BFC-6215-B9CF-561E33CCE116}"/>
              </a:ext>
            </a:extLst>
          </p:cNvPr>
          <p:cNvSpPr txBox="1"/>
          <p:nvPr/>
        </p:nvSpPr>
        <p:spPr>
          <a:xfrm>
            <a:off x="559837" y="755780"/>
            <a:ext cx="11168743" cy="369332"/>
          </a:xfrm>
          <a:prstGeom prst="rect">
            <a:avLst/>
          </a:prstGeom>
          <a:noFill/>
        </p:spPr>
        <p:txBody>
          <a:bodyPr wrap="square" rtlCol="0">
            <a:spAutoFit/>
          </a:bodyPr>
          <a:lstStyle/>
          <a:p>
            <a:r>
              <a:rPr lang="en-US" dirty="0"/>
              <a:t>Changing categorical data into numerical data with the help of label encoder</a:t>
            </a:r>
            <a:endParaRPr lang="en-IN" dirty="0"/>
          </a:p>
        </p:txBody>
      </p:sp>
      <p:pic>
        <p:nvPicPr>
          <p:cNvPr id="4" name="Picture 3">
            <a:extLst>
              <a:ext uri="{FF2B5EF4-FFF2-40B4-BE49-F238E27FC236}">
                <a16:creationId xmlns:a16="http://schemas.microsoft.com/office/drawing/2014/main" id="{EA8C6739-3A18-A5C8-F1D9-51C21994107A}"/>
              </a:ext>
            </a:extLst>
          </p:cNvPr>
          <p:cNvPicPr>
            <a:picLocks noChangeAspect="1"/>
          </p:cNvPicPr>
          <p:nvPr/>
        </p:nvPicPr>
        <p:blipFill rotWithShape="1">
          <a:blip r:embed="rId2"/>
          <a:srcRect l="11709" t="52790" r="14439" b="5713"/>
          <a:stretch/>
        </p:blipFill>
        <p:spPr>
          <a:xfrm>
            <a:off x="709127" y="1623527"/>
            <a:ext cx="10543592" cy="4049485"/>
          </a:xfrm>
          <a:prstGeom prst="rect">
            <a:avLst/>
          </a:prstGeom>
        </p:spPr>
      </p:pic>
    </p:spTree>
    <p:extLst>
      <p:ext uri="{BB962C8B-B14F-4D97-AF65-F5344CB8AC3E}">
        <p14:creationId xmlns:p14="http://schemas.microsoft.com/office/powerpoint/2010/main" val="2583705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CEBE92-2B8A-2EB5-AD5A-12320659BC8B}"/>
              </a:ext>
            </a:extLst>
          </p:cNvPr>
          <p:cNvSpPr txBox="1"/>
          <p:nvPr/>
        </p:nvSpPr>
        <p:spPr>
          <a:xfrm>
            <a:off x="1875453" y="625151"/>
            <a:ext cx="8630816" cy="369332"/>
          </a:xfrm>
          <a:prstGeom prst="rect">
            <a:avLst/>
          </a:prstGeom>
          <a:noFill/>
        </p:spPr>
        <p:txBody>
          <a:bodyPr wrap="square" rtlCol="0">
            <a:spAutoFit/>
          </a:bodyPr>
          <a:lstStyle/>
          <a:p>
            <a:pPr algn="ctr"/>
            <a:r>
              <a:rPr lang="en-US" dirty="0"/>
              <a:t>Statistical summary</a:t>
            </a:r>
            <a:endParaRPr lang="en-IN" dirty="0"/>
          </a:p>
        </p:txBody>
      </p:sp>
      <p:sp>
        <p:nvSpPr>
          <p:cNvPr id="3" name="TextBox 2">
            <a:extLst>
              <a:ext uri="{FF2B5EF4-FFF2-40B4-BE49-F238E27FC236}">
                <a16:creationId xmlns:a16="http://schemas.microsoft.com/office/drawing/2014/main" id="{C7952228-B53B-6F48-E2BB-6450C83225B0}"/>
              </a:ext>
            </a:extLst>
          </p:cNvPr>
          <p:cNvSpPr txBox="1"/>
          <p:nvPr/>
        </p:nvSpPr>
        <p:spPr>
          <a:xfrm>
            <a:off x="550506" y="1119673"/>
            <a:ext cx="10991461" cy="369332"/>
          </a:xfrm>
          <a:prstGeom prst="rect">
            <a:avLst/>
          </a:prstGeom>
          <a:noFill/>
        </p:spPr>
        <p:txBody>
          <a:bodyPr wrap="square" rtlCol="0">
            <a:spAutoFit/>
          </a:bodyPr>
          <a:lstStyle/>
          <a:p>
            <a:r>
              <a:rPr lang="en-US" dirty="0" err="1"/>
              <a:t>Corelation</a:t>
            </a:r>
            <a:r>
              <a:rPr lang="en-US" dirty="0"/>
              <a:t> of dataset</a:t>
            </a:r>
            <a:endParaRPr lang="en-IN" dirty="0"/>
          </a:p>
        </p:txBody>
      </p:sp>
      <p:pic>
        <p:nvPicPr>
          <p:cNvPr id="5" name="Picture 4">
            <a:extLst>
              <a:ext uri="{FF2B5EF4-FFF2-40B4-BE49-F238E27FC236}">
                <a16:creationId xmlns:a16="http://schemas.microsoft.com/office/drawing/2014/main" id="{5F476687-401D-6A2A-5CE8-908CE540F2B9}"/>
              </a:ext>
            </a:extLst>
          </p:cNvPr>
          <p:cNvPicPr>
            <a:picLocks noChangeAspect="1"/>
          </p:cNvPicPr>
          <p:nvPr/>
        </p:nvPicPr>
        <p:blipFill rotWithShape="1">
          <a:blip r:embed="rId2"/>
          <a:srcRect l="13928" t="21712" r="13827" b="31837"/>
          <a:stretch/>
        </p:blipFill>
        <p:spPr>
          <a:xfrm>
            <a:off x="1026366" y="2235453"/>
            <a:ext cx="8808099" cy="3185633"/>
          </a:xfrm>
          <a:prstGeom prst="rect">
            <a:avLst/>
          </a:prstGeom>
        </p:spPr>
      </p:pic>
    </p:spTree>
    <p:extLst>
      <p:ext uri="{BB962C8B-B14F-4D97-AF65-F5344CB8AC3E}">
        <p14:creationId xmlns:p14="http://schemas.microsoft.com/office/powerpoint/2010/main" val="3655244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84A1B7-D912-E98A-1503-574FF21406CF}"/>
              </a:ext>
            </a:extLst>
          </p:cNvPr>
          <p:cNvSpPr txBox="1"/>
          <p:nvPr/>
        </p:nvSpPr>
        <p:spPr>
          <a:xfrm>
            <a:off x="457200" y="793102"/>
            <a:ext cx="7847045" cy="369332"/>
          </a:xfrm>
          <a:prstGeom prst="rect">
            <a:avLst/>
          </a:prstGeom>
          <a:noFill/>
        </p:spPr>
        <p:txBody>
          <a:bodyPr wrap="square" rtlCol="0">
            <a:spAutoFit/>
          </a:bodyPr>
          <a:lstStyle/>
          <a:p>
            <a:r>
              <a:rPr lang="en-US" dirty="0"/>
              <a:t>Visualization</a:t>
            </a:r>
            <a:endParaRPr lang="en-IN" dirty="0"/>
          </a:p>
        </p:txBody>
      </p:sp>
      <p:pic>
        <p:nvPicPr>
          <p:cNvPr id="4" name="Picture 3">
            <a:extLst>
              <a:ext uri="{FF2B5EF4-FFF2-40B4-BE49-F238E27FC236}">
                <a16:creationId xmlns:a16="http://schemas.microsoft.com/office/drawing/2014/main" id="{453B2B64-C564-282D-C058-70568CF5B26A}"/>
              </a:ext>
            </a:extLst>
          </p:cNvPr>
          <p:cNvPicPr>
            <a:picLocks noChangeAspect="1"/>
          </p:cNvPicPr>
          <p:nvPr/>
        </p:nvPicPr>
        <p:blipFill rotWithShape="1">
          <a:blip r:embed="rId2"/>
          <a:srcRect l="18444" t="26123" r="26454" b="4762"/>
          <a:stretch/>
        </p:blipFill>
        <p:spPr>
          <a:xfrm>
            <a:off x="1688841" y="1474238"/>
            <a:ext cx="7277878" cy="5057192"/>
          </a:xfrm>
          <a:prstGeom prst="rect">
            <a:avLst/>
          </a:prstGeom>
        </p:spPr>
      </p:pic>
      <p:sp>
        <p:nvSpPr>
          <p:cNvPr id="5" name="TextBox 4">
            <a:extLst>
              <a:ext uri="{FF2B5EF4-FFF2-40B4-BE49-F238E27FC236}">
                <a16:creationId xmlns:a16="http://schemas.microsoft.com/office/drawing/2014/main" id="{03C98AB4-D054-6C6F-1A2E-6C1D0CC2720A}"/>
              </a:ext>
            </a:extLst>
          </p:cNvPr>
          <p:cNvSpPr txBox="1"/>
          <p:nvPr/>
        </p:nvSpPr>
        <p:spPr>
          <a:xfrm>
            <a:off x="9629192" y="1474238"/>
            <a:ext cx="1520890" cy="923330"/>
          </a:xfrm>
          <a:prstGeom prst="rect">
            <a:avLst/>
          </a:prstGeom>
          <a:noFill/>
        </p:spPr>
        <p:txBody>
          <a:bodyPr wrap="square" rtlCol="0">
            <a:spAutoFit/>
          </a:bodyPr>
          <a:lstStyle/>
          <a:p>
            <a:r>
              <a:rPr lang="en-US" dirty="0"/>
              <a:t>Lighter </a:t>
            </a:r>
            <a:r>
              <a:rPr lang="en-US" dirty="0" err="1"/>
              <a:t>colour</a:t>
            </a:r>
            <a:r>
              <a:rPr lang="en-US" dirty="0"/>
              <a:t> shows higher </a:t>
            </a:r>
            <a:r>
              <a:rPr lang="en-US" dirty="0" err="1"/>
              <a:t>corelation</a:t>
            </a:r>
            <a:endParaRPr lang="en-IN" dirty="0"/>
          </a:p>
        </p:txBody>
      </p:sp>
    </p:spTree>
    <p:extLst>
      <p:ext uri="{BB962C8B-B14F-4D97-AF65-F5344CB8AC3E}">
        <p14:creationId xmlns:p14="http://schemas.microsoft.com/office/powerpoint/2010/main" val="4286996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C42B8E-B886-740F-E32C-FD77DE98B73E}"/>
              </a:ext>
            </a:extLst>
          </p:cNvPr>
          <p:cNvSpPr txBox="1"/>
          <p:nvPr/>
        </p:nvSpPr>
        <p:spPr>
          <a:xfrm>
            <a:off x="531845" y="718457"/>
            <a:ext cx="11327363" cy="584775"/>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Univariant analysis </a:t>
            </a:r>
            <a:endParaRPr lang="en-IN" sz="3200" b="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472854E-0320-C500-D730-B0F05153E270}"/>
              </a:ext>
            </a:extLst>
          </p:cNvPr>
          <p:cNvSpPr txBox="1"/>
          <p:nvPr/>
        </p:nvSpPr>
        <p:spPr>
          <a:xfrm>
            <a:off x="425520" y="1303232"/>
            <a:ext cx="11159412" cy="5262979"/>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Observations:</a:t>
            </a:r>
          </a:p>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Gender : The number of gender of respondent for Female customers have high counts compared to Male customers. That is around 67% of female customers shopped online and only 32% of male customers shopped online</a:t>
            </a:r>
          </a:p>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Age : The count is high for customers whose age is between 31-40 years and they shopped more from the online stores followed by the customers age between 21-30 years and 41-50 years</a:t>
            </a:r>
          </a:p>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City : Most of the customers from the city Delhi, Greater Noida, Noida and Bangalore are used to shop online and the shopping count is high in these cities.</a:t>
            </a:r>
          </a:p>
          <a:p>
            <a:pPr algn="l">
              <a:buFont typeface="+mj-lt"/>
              <a:buAutoNum type="arabicPeriod"/>
            </a:pPr>
            <a:r>
              <a:rPr lang="en-US" sz="2400" b="0" i="0" dirty="0" err="1">
                <a:solidFill>
                  <a:srgbClr val="000000"/>
                </a:solidFill>
                <a:effectLst/>
                <a:latin typeface="Calibri" panose="020F0502020204030204" pitchFamily="34" charset="0"/>
                <a:cs typeface="Calibri" panose="020F0502020204030204" pitchFamily="34" charset="0"/>
              </a:rPr>
              <a:t>Shoping_since</a:t>
            </a:r>
            <a:r>
              <a:rPr lang="en-US" sz="2400" b="0" i="0" dirty="0">
                <a:solidFill>
                  <a:srgbClr val="000000"/>
                </a:solidFill>
                <a:effectLst/>
                <a:latin typeface="Calibri" panose="020F0502020204030204" pitchFamily="34" charset="0"/>
                <a:cs typeface="Calibri" panose="020F0502020204030204" pitchFamily="34" charset="0"/>
              </a:rPr>
              <a:t> : Most of the customers found shopping online for more than 4 years and the count is high for the same followed by the customers shopping for 2-3 years.</a:t>
            </a:r>
          </a:p>
          <a:p>
            <a:pPr algn="l">
              <a:buFont typeface="+mj-lt"/>
              <a:buAutoNum type="arabicPeriod"/>
            </a:pPr>
            <a:r>
              <a:rPr lang="en-US" sz="2400" b="0" i="0" dirty="0" err="1">
                <a:solidFill>
                  <a:srgbClr val="000000"/>
                </a:solidFill>
                <a:effectLst/>
                <a:latin typeface="Calibri" panose="020F0502020204030204" pitchFamily="34" charset="0"/>
                <a:cs typeface="Calibri" panose="020F0502020204030204" pitchFamily="34" charset="0"/>
              </a:rPr>
              <a:t>Shoping_frequency</a:t>
            </a:r>
            <a:r>
              <a:rPr lang="en-US" sz="2400" b="0" i="0" dirty="0">
                <a:solidFill>
                  <a:srgbClr val="000000"/>
                </a:solidFill>
                <a:effectLst/>
                <a:latin typeface="Calibri" panose="020F0502020204030204" pitchFamily="34" charset="0"/>
                <a:cs typeface="Calibri" panose="020F0502020204030204" pitchFamily="34" charset="0"/>
              </a:rPr>
              <a:t>(1_year) : In last 1 year, most of the customers were purchased online less than 10 times and only few of the customers purchased online 21-30 times.</a:t>
            </a: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9803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237EE4-1CE5-00F1-A560-BC46C07EB4BB}"/>
              </a:ext>
            </a:extLst>
          </p:cNvPr>
          <p:cNvSpPr txBox="1"/>
          <p:nvPr/>
        </p:nvSpPr>
        <p:spPr>
          <a:xfrm>
            <a:off x="471376" y="669851"/>
            <a:ext cx="11249247" cy="6001643"/>
          </a:xfrm>
          <a:prstGeom prst="rect">
            <a:avLst/>
          </a:prstGeom>
          <a:noFill/>
        </p:spPr>
        <p:txBody>
          <a:bodyPr wrap="square" rtlCol="0">
            <a:spAutoFit/>
          </a:bodyPr>
          <a:lstStyle/>
          <a:p>
            <a:pPr algn="l"/>
            <a:r>
              <a:rPr lang="en-US" sz="2400" b="0" i="0" dirty="0">
                <a:solidFill>
                  <a:srgbClr val="000000"/>
                </a:solidFill>
                <a:effectLst/>
                <a:latin typeface="Calibri" panose="020F0502020204030204" pitchFamily="34" charset="0"/>
                <a:cs typeface="Calibri" panose="020F0502020204030204" pitchFamily="34" charset="0"/>
              </a:rPr>
              <a:t>6. </a:t>
            </a:r>
            <a:r>
              <a:rPr lang="en-US" sz="2400" b="0" i="0" dirty="0" err="1">
                <a:solidFill>
                  <a:srgbClr val="000000"/>
                </a:solidFill>
                <a:effectLst/>
                <a:latin typeface="Calibri" panose="020F0502020204030204" pitchFamily="34" charset="0"/>
                <a:cs typeface="Calibri" panose="020F0502020204030204" pitchFamily="34" charset="0"/>
              </a:rPr>
              <a:t>Internate_acess</a:t>
            </a:r>
            <a:r>
              <a:rPr lang="en-US" sz="2400" b="0" i="0" dirty="0">
                <a:solidFill>
                  <a:srgbClr val="000000"/>
                </a:solidFill>
                <a:effectLst/>
                <a:latin typeface="Calibri" panose="020F0502020204030204" pitchFamily="34" charset="0"/>
                <a:cs typeface="Calibri" panose="020F0502020204030204" pitchFamily="34" charset="0"/>
              </a:rPr>
              <a:t> : 70% of the customers access Mobile Internet for online purchase and 28% of the customers used </a:t>
            </a:r>
            <a:r>
              <a:rPr lang="en-US" sz="2400" b="0" i="0" dirty="0" err="1">
                <a:solidFill>
                  <a:srgbClr val="000000"/>
                </a:solidFill>
                <a:effectLst/>
                <a:latin typeface="Calibri" panose="020F0502020204030204" pitchFamily="34" charset="0"/>
                <a:cs typeface="Calibri" panose="020F0502020204030204" pitchFamily="34" charset="0"/>
              </a:rPr>
              <a:t>WiFi</a:t>
            </a:r>
            <a:r>
              <a:rPr lang="en-US" sz="2400" b="0" i="0" dirty="0">
                <a:solidFill>
                  <a:srgbClr val="000000"/>
                </a:solidFill>
                <a:effectLst/>
                <a:latin typeface="Calibri" panose="020F0502020204030204" pitchFamily="34" charset="0"/>
                <a:cs typeface="Calibri" panose="020F0502020204030204" pitchFamily="34" charset="0"/>
              </a:rPr>
              <a:t> to shop online and only 1% of the customers used Dial-up method to shop online</a:t>
            </a:r>
          </a:p>
          <a:p>
            <a:pPr algn="l"/>
            <a:r>
              <a:rPr lang="en-US" sz="2400" b="0" i="0" dirty="0">
                <a:solidFill>
                  <a:srgbClr val="000000"/>
                </a:solidFill>
                <a:effectLst/>
                <a:latin typeface="Calibri" panose="020F0502020204030204" pitchFamily="34" charset="0"/>
                <a:cs typeface="Calibri" panose="020F0502020204030204" pitchFamily="34" charset="0"/>
              </a:rPr>
              <a:t>7. </a:t>
            </a:r>
            <a:r>
              <a:rPr lang="en-US" sz="2400" b="0" i="0" dirty="0" err="1">
                <a:solidFill>
                  <a:srgbClr val="000000"/>
                </a:solidFill>
                <a:effectLst/>
                <a:latin typeface="Calibri" panose="020F0502020204030204" pitchFamily="34" charset="0"/>
                <a:cs typeface="Calibri" panose="020F0502020204030204" pitchFamily="34" charset="0"/>
              </a:rPr>
              <a:t>Screen_size</a:t>
            </a:r>
            <a:r>
              <a:rPr lang="en-US" sz="2400" b="0" i="0" dirty="0">
                <a:solidFill>
                  <a:srgbClr val="000000"/>
                </a:solidFill>
                <a:effectLst/>
                <a:latin typeface="Calibri" panose="020F0502020204030204" pitchFamily="34" charset="0"/>
                <a:cs typeface="Calibri" panose="020F0502020204030204" pitchFamily="34" charset="0"/>
              </a:rPr>
              <a:t> : The count is high for others mobile screen size followed by 5.5 inches screen size and 5 inches screen size has least count. That means, the customers who have their mobile screen size other than mentioned inches shopped more online followed by 5.5 inches and the customers having mobile screen size 5 inches shopped very less8</a:t>
            </a:r>
          </a:p>
          <a:p>
            <a:pPr algn="l"/>
            <a:r>
              <a:rPr lang="en-US" sz="2400" b="0" i="0" dirty="0">
                <a:solidFill>
                  <a:srgbClr val="000000"/>
                </a:solidFill>
                <a:effectLst/>
                <a:latin typeface="Calibri" panose="020F0502020204030204" pitchFamily="34" charset="0"/>
                <a:cs typeface="Calibri" panose="020F0502020204030204" pitchFamily="34" charset="0"/>
              </a:rPr>
              <a:t>8.operating_system : About 45% of the customers </a:t>
            </a:r>
            <a:r>
              <a:rPr lang="en-US" sz="2400" b="0" i="0" dirty="0" err="1">
                <a:solidFill>
                  <a:srgbClr val="000000"/>
                </a:solidFill>
                <a:effectLst/>
                <a:latin typeface="Calibri" panose="020F0502020204030204" pitchFamily="34" charset="0"/>
                <a:cs typeface="Calibri" panose="020F0502020204030204" pitchFamily="34" charset="0"/>
              </a:rPr>
              <a:t>operationg</a:t>
            </a:r>
            <a:r>
              <a:rPr lang="en-US" sz="2400" b="0" i="0" dirty="0">
                <a:solidFill>
                  <a:srgbClr val="000000"/>
                </a:solidFill>
                <a:effectLst/>
                <a:latin typeface="Calibri" panose="020F0502020204030204" pitchFamily="34" charset="0"/>
                <a:cs typeface="Calibri" panose="020F0502020204030204" pitchFamily="34" charset="0"/>
              </a:rPr>
              <a:t> system is Windows/windows Mobile and the count is also high for the same followed by the customers having Android O9</a:t>
            </a:r>
          </a:p>
          <a:p>
            <a:pPr algn="l"/>
            <a:r>
              <a:rPr lang="en-US" sz="2400" b="0" i="0" dirty="0">
                <a:solidFill>
                  <a:srgbClr val="000000"/>
                </a:solidFill>
                <a:effectLst/>
                <a:latin typeface="Calibri" panose="020F0502020204030204" pitchFamily="34" charset="0"/>
                <a:cs typeface="Calibri" panose="020F0502020204030204" pitchFamily="34" charset="0"/>
              </a:rPr>
              <a:t>9.Browser : Most of the customers used Google chrome to access the website and only few of the customers used Opera and Mozilla Firefox to access the online shopping website.</a:t>
            </a:r>
          </a:p>
          <a:p>
            <a:pPr algn="l"/>
            <a:r>
              <a:rPr lang="en-US" sz="2400" b="0" i="0" dirty="0">
                <a:solidFill>
                  <a:srgbClr val="000000"/>
                </a:solidFill>
                <a:effectLst/>
                <a:latin typeface="Calibri" panose="020F0502020204030204" pitchFamily="34" charset="0"/>
                <a:cs typeface="Calibri" panose="020F0502020204030204" pitchFamily="34" charset="0"/>
              </a:rPr>
              <a:t>10.Channel used : Around 85.50% of the customers used Search Engine channel to arrive at their favorite online store for the first time.</a:t>
            </a: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361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E045CD-57B4-DE4E-4F42-78F52C695BFA}"/>
              </a:ext>
            </a:extLst>
          </p:cNvPr>
          <p:cNvSpPr txBox="1"/>
          <p:nvPr/>
        </p:nvSpPr>
        <p:spPr>
          <a:xfrm>
            <a:off x="489098" y="659219"/>
            <a:ext cx="11259879" cy="6370975"/>
          </a:xfrm>
          <a:prstGeom prst="rect">
            <a:avLst/>
          </a:prstGeom>
          <a:noFill/>
        </p:spPr>
        <p:txBody>
          <a:bodyPr wrap="square" rtlCol="0">
            <a:spAutoFit/>
          </a:bodyPr>
          <a:lstStyle/>
          <a:p>
            <a:r>
              <a:rPr lang="en-US" sz="2400" dirty="0">
                <a:solidFill>
                  <a:srgbClr val="000000"/>
                </a:solidFill>
                <a:latin typeface="Calibri" panose="020F0502020204030204" pitchFamily="34" charset="0"/>
                <a:cs typeface="Calibri" panose="020F0502020204030204" pitchFamily="34" charset="0"/>
              </a:rPr>
              <a:t>11. </a:t>
            </a:r>
            <a:r>
              <a:rPr lang="en-US" sz="2400" b="0" i="0" dirty="0" err="1">
                <a:solidFill>
                  <a:srgbClr val="000000"/>
                </a:solidFill>
                <a:effectLst/>
                <a:latin typeface="Calibri" panose="020F0502020204030204" pitchFamily="34" charset="0"/>
                <a:cs typeface="Calibri" panose="020F0502020204030204" pitchFamily="34" charset="0"/>
              </a:rPr>
              <a:t>Device_used</a:t>
            </a:r>
            <a:r>
              <a:rPr lang="en-US" sz="2400" b="0" i="0" dirty="0">
                <a:solidFill>
                  <a:srgbClr val="000000"/>
                </a:solidFill>
                <a:effectLst/>
                <a:latin typeface="Calibri" panose="020F0502020204030204" pitchFamily="34" charset="0"/>
                <a:cs typeface="Calibri" panose="020F0502020204030204" pitchFamily="34" charset="0"/>
              </a:rPr>
              <a:t> : Most of the customers used Smartphone device to access the online shopping and only few customers used Tablet to access the online shopping.</a:t>
            </a:r>
          </a:p>
          <a:p>
            <a:pPr algn="l"/>
            <a:r>
              <a:rPr lang="en-US" sz="2400" b="0" i="0" dirty="0">
                <a:solidFill>
                  <a:srgbClr val="000000"/>
                </a:solidFill>
                <a:effectLst/>
                <a:latin typeface="Calibri" panose="020F0502020204030204" pitchFamily="34" charset="0"/>
                <a:cs typeface="Calibri" panose="020F0502020204030204" pitchFamily="34" charset="0"/>
              </a:rPr>
              <a:t>12.Login_way : Most of the customers used Search Engine and Via application to reach the online retail store after their first visit and also some customers used Detect URL to reach the online store which means these customers have downloaded their most </a:t>
            </a:r>
            <a:r>
              <a:rPr lang="en-US" sz="2400" b="0" i="0" dirty="0" err="1">
                <a:solidFill>
                  <a:srgbClr val="000000"/>
                </a:solidFill>
                <a:effectLst/>
                <a:latin typeface="Calibri" panose="020F0502020204030204" pitchFamily="34" charset="0"/>
                <a:cs typeface="Calibri" panose="020F0502020204030204" pitchFamily="34" charset="0"/>
              </a:rPr>
              <a:t>favourite</a:t>
            </a:r>
            <a:r>
              <a:rPr lang="en-US" sz="2400" b="0" i="0" dirty="0">
                <a:solidFill>
                  <a:srgbClr val="000000"/>
                </a:solidFill>
                <a:effectLst/>
                <a:latin typeface="Calibri" panose="020F0502020204030204" pitchFamily="34" charset="0"/>
                <a:cs typeface="Calibri" panose="020F0502020204030204" pitchFamily="34" charset="0"/>
              </a:rPr>
              <a:t> application to reach the online stores easily.</a:t>
            </a:r>
          </a:p>
          <a:p>
            <a:pPr algn="l"/>
            <a:r>
              <a:rPr lang="en-US" sz="2400" b="0" i="0" dirty="0">
                <a:solidFill>
                  <a:srgbClr val="000000"/>
                </a:solidFill>
                <a:effectLst/>
                <a:latin typeface="Calibri" panose="020F0502020204030204" pitchFamily="34" charset="0"/>
                <a:cs typeface="Calibri" panose="020F0502020204030204" pitchFamily="34" charset="0"/>
              </a:rPr>
              <a:t>13.Time_taken : Many customers took more than 15 mins before making the purchase decision and some of the customers explored 6-10 mins.</a:t>
            </a:r>
          </a:p>
          <a:p>
            <a:pPr algn="l"/>
            <a:r>
              <a:rPr lang="en-US" sz="2400" b="0" i="0" dirty="0">
                <a:solidFill>
                  <a:srgbClr val="000000"/>
                </a:solidFill>
                <a:effectLst/>
                <a:latin typeface="Calibri" panose="020F0502020204030204" pitchFamily="34" charset="0"/>
                <a:cs typeface="Calibri" panose="020F0502020204030204" pitchFamily="34" charset="0"/>
              </a:rPr>
              <a:t>14.Payment_mode_preffered : Most of the customers prefer to pay the bill using Credit/Debit cards and some of the customers prefer cash on delivery and very few of customers use E-wallets payment methods</a:t>
            </a:r>
          </a:p>
          <a:p>
            <a:pPr algn="l"/>
            <a:r>
              <a:rPr lang="en-US" sz="2400" b="0" i="0" dirty="0">
                <a:solidFill>
                  <a:srgbClr val="000000"/>
                </a:solidFill>
                <a:effectLst/>
                <a:latin typeface="Calibri" panose="020F0502020204030204" pitchFamily="34" charset="0"/>
                <a:cs typeface="Calibri" panose="020F0502020204030204" pitchFamily="34" charset="0"/>
              </a:rPr>
              <a:t>15.Frequency_abandon : Most of the customers abandoned their shopping cart sometimes and some of the customers abandoned their shopping cart frequently.</a:t>
            </a:r>
          </a:p>
          <a:p>
            <a:r>
              <a:rPr lang="en-US" sz="2400" b="0" i="0" dirty="0">
                <a:solidFill>
                  <a:srgbClr val="000000"/>
                </a:solidFill>
                <a:effectLst/>
                <a:latin typeface="Calibri" panose="020F0502020204030204" pitchFamily="34" charset="0"/>
                <a:cs typeface="Calibri" panose="020F0502020204030204" pitchFamily="34" charset="0"/>
              </a:rPr>
              <a:t>16.Reason_abandon : Around 133 customers abandoned their bag due to some better alternative offer and 54 customers abandoned due to promo code not applicable.</a:t>
            </a:r>
          </a:p>
          <a:p>
            <a:pPr algn="l"/>
            <a:endParaRPr lang="en-US" sz="2400" b="0" i="0" dirty="0">
              <a:solidFill>
                <a:srgbClr val="000000"/>
              </a:solidFill>
              <a:effectLst/>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4480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1031E5-9C1B-C775-E9F5-26367D646C44}"/>
              </a:ext>
            </a:extLst>
          </p:cNvPr>
          <p:cNvSpPr txBox="1"/>
          <p:nvPr/>
        </p:nvSpPr>
        <p:spPr>
          <a:xfrm>
            <a:off x="404037" y="744279"/>
            <a:ext cx="11281144" cy="5262979"/>
          </a:xfrm>
          <a:prstGeom prst="rect">
            <a:avLst/>
          </a:prstGeom>
          <a:noFill/>
        </p:spPr>
        <p:txBody>
          <a:bodyPr wrap="square" rtlCol="0">
            <a:spAutoFit/>
          </a:bodyPr>
          <a:lstStyle/>
          <a:p>
            <a:pPr algn="l"/>
            <a:r>
              <a:rPr lang="en-US" sz="2400" b="0" i="0" dirty="0">
                <a:solidFill>
                  <a:srgbClr val="000000"/>
                </a:solidFill>
                <a:effectLst/>
                <a:latin typeface="Calibri" panose="020F0502020204030204" pitchFamily="34" charset="0"/>
                <a:cs typeface="Calibri" panose="020F0502020204030204" pitchFamily="34" charset="0"/>
              </a:rPr>
              <a:t>17. </a:t>
            </a:r>
            <a:r>
              <a:rPr lang="en-US" sz="2400" b="0" i="0" dirty="0" err="1">
                <a:solidFill>
                  <a:srgbClr val="000000"/>
                </a:solidFill>
                <a:effectLst/>
                <a:latin typeface="Calibri" panose="020F0502020204030204" pitchFamily="34" charset="0"/>
                <a:cs typeface="Calibri" panose="020F0502020204030204" pitchFamily="34" charset="0"/>
              </a:rPr>
              <a:t>Understanding_content</a:t>
            </a:r>
            <a:r>
              <a:rPr lang="en-US" sz="2400" b="0" i="0" dirty="0">
                <a:solidFill>
                  <a:srgbClr val="000000"/>
                </a:solidFill>
                <a:effectLst/>
                <a:latin typeface="Calibri" panose="020F0502020204030204" pitchFamily="34" charset="0"/>
                <a:cs typeface="Calibri" panose="020F0502020204030204" pitchFamily="34" charset="0"/>
              </a:rPr>
              <a:t> : Around 90% of the customers agreed that the content on the website is easy to read and understand.</a:t>
            </a:r>
          </a:p>
          <a:p>
            <a:pPr algn="l"/>
            <a:r>
              <a:rPr lang="en-US" sz="2400" b="0" i="0" dirty="0">
                <a:solidFill>
                  <a:srgbClr val="000000"/>
                </a:solidFill>
                <a:effectLst/>
                <a:latin typeface="Calibri" panose="020F0502020204030204" pitchFamily="34" charset="0"/>
                <a:cs typeface="Calibri" panose="020F0502020204030204" pitchFamily="34" charset="0"/>
              </a:rPr>
              <a:t>18. </a:t>
            </a:r>
            <a:r>
              <a:rPr lang="en-US" sz="2400" b="0" i="0" dirty="0" err="1">
                <a:solidFill>
                  <a:srgbClr val="000000"/>
                </a:solidFill>
                <a:effectLst/>
                <a:latin typeface="Calibri" panose="020F0502020204030204" pitchFamily="34" charset="0"/>
                <a:cs typeface="Calibri" panose="020F0502020204030204" pitchFamily="34" charset="0"/>
              </a:rPr>
              <a:t>Information_similar_product</a:t>
            </a:r>
            <a:r>
              <a:rPr lang="en-US" sz="2400" b="0" i="0" dirty="0">
                <a:solidFill>
                  <a:srgbClr val="000000"/>
                </a:solidFill>
                <a:effectLst/>
                <a:latin typeface="Calibri" panose="020F0502020204030204" pitchFamily="34" charset="0"/>
                <a:cs typeface="Calibri" panose="020F0502020204030204" pitchFamily="34" charset="0"/>
              </a:rPr>
              <a:t> : Around 77% of the customers agreed that the information on similar product to the one highlighted is important for product comparison.</a:t>
            </a:r>
          </a:p>
          <a:p>
            <a:pPr algn="l"/>
            <a:r>
              <a:rPr lang="en-US" sz="2400" b="0" i="0" dirty="0">
                <a:solidFill>
                  <a:srgbClr val="000000"/>
                </a:solidFill>
                <a:effectLst/>
                <a:latin typeface="Calibri" panose="020F0502020204030204" pitchFamily="34" charset="0"/>
                <a:cs typeface="Calibri" panose="020F0502020204030204" pitchFamily="34" charset="0"/>
              </a:rPr>
              <a:t>19.Information_seller: About 70% of the customers agreed that complete information on listed seller and product being offered is important for purchase decision.</a:t>
            </a:r>
          </a:p>
          <a:p>
            <a:pPr algn="l"/>
            <a:r>
              <a:rPr lang="en-US" sz="2400" b="0" i="0" dirty="0">
                <a:solidFill>
                  <a:srgbClr val="000000"/>
                </a:solidFill>
                <a:effectLst/>
                <a:latin typeface="Calibri" panose="020F0502020204030204" pitchFamily="34" charset="0"/>
                <a:cs typeface="Calibri" panose="020F0502020204030204" pitchFamily="34" charset="0"/>
              </a:rPr>
              <a:t>20. Product-</a:t>
            </a:r>
            <a:r>
              <a:rPr lang="en-US" sz="2400" b="0" i="0" dirty="0" err="1">
                <a:solidFill>
                  <a:srgbClr val="000000"/>
                </a:solidFill>
                <a:effectLst/>
                <a:latin typeface="Calibri" panose="020F0502020204030204" pitchFamily="34" charset="0"/>
                <a:cs typeface="Calibri" panose="020F0502020204030204" pitchFamily="34" charset="0"/>
              </a:rPr>
              <a:t>information_clearity</a:t>
            </a:r>
            <a:r>
              <a:rPr lang="en-US" sz="2400" b="0" i="0" dirty="0">
                <a:solidFill>
                  <a:srgbClr val="000000"/>
                </a:solidFill>
                <a:effectLst/>
                <a:latin typeface="Calibri" panose="020F0502020204030204" pitchFamily="34" charset="0"/>
                <a:cs typeface="Calibri" panose="020F0502020204030204" pitchFamily="34" charset="0"/>
              </a:rPr>
              <a:t> : 89% of the customers agreed that all relevant information on listed products must be stated clearly and only 11% of the customers disagreed with it</a:t>
            </a:r>
          </a:p>
          <a:p>
            <a:pPr algn="l"/>
            <a:r>
              <a:rPr lang="en-US" sz="2400" b="0" i="0" dirty="0">
                <a:solidFill>
                  <a:srgbClr val="000000"/>
                </a:solidFill>
                <a:effectLst/>
                <a:latin typeface="Calibri" panose="020F0502020204030204" pitchFamily="34" charset="0"/>
                <a:cs typeface="Calibri" panose="020F0502020204030204" pitchFamily="34" charset="0"/>
              </a:rPr>
              <a:t>21. </a:t>
            </a:r>
            <a:r>
              <a:rPr lang="en-US" sz="2400" b="0" i="0" dirty="0" err="1">
                <a:solidFill>
                  <a:srgbClr val="000000"/>
                </a:solidFill>
                <a:effectLst/>
                <a:latin typeface="Calibri" panose="020F0502020204030204" pitchFamily="34" charset="0"/>
                <a:cs typeface="Calibri" panose="020F0502020204030204" pitchFamily="34" charset="0"/>
              </a:rPr>
              <a:t>Navigation_ease</a:t>
            </a:r>
            <a:r>
              <a:rPr lang="en-US" sz="2400" b="0" i="0" dirty="0">
                <a:solidFill>
                  <a:srgbClr val="000000"/>
                </a:solidFill>
                <a:effectLst/>
                <a:latin typeface="Calibri" panose="020F0502020204030204" pitchFamily="34" charset="0"/>
                <a:cs typeface="Calibri" panose="020F0502020204030204" pitchFamily="34" charset="0"/>
              </a:rPr>
              <a:t> : 91% of the customers agreed that ease of navigation in website helps them more</a:t>
            </a:r>
          </a:p>
          <a:p>
            <a:pPr algn="l"/>
            <a:r>
              <a:rPr lang="en-US" sz="2400" b="0" i="0" dirty="0">
                <a:solidFill>
                  <a:srgbClr val="000000"/>
                </a:solidFill>
                <a:effectLst/>
                <a:latin typeface="Calibri" panose="020F0502020204030204" pitchFamily="34" charset="0"/>
                <a:cs typeface="Calibri" panose="020F0502020204030204" pitchFamily="34" charset="0"/>
              </a:rPr>
              <a:t>22. </a:t>
            </a:r>
            <a:r>
              <a:rPr lang="en-US" sz="2400" b="0" i="0" dirty="0" err="1">
                <a:solidFill>
                  <a:srgbClr val="000000"/>
                </a:solidFill>
                <a:effectLst/>
                <a:latin typeface="Calibri" panose="020F0502020204030204" pitchFamily="34" charset="0"/>
                <a:cs typeface="Calibri" panose="020F0502020204030204" pitchFamily="34" charset="0"/>
              </a:rPr>
              <a:t>Speed_loading</a:t>
            </a:r>
            <a:r>
              <a:rPr lang="en-US" sz="2400" b="0" i="0" dirty="0">
                <a:solidFill>
                  <a:srgbClr val="000000"/>
                </a:solidFill>
                <a:effectLst/>
                <a:latin typeface="Calibri" panose="020F0502020204030204" pitchFamily="34" charset="0"/>
                <a:cs typeface="Calibri" panose="020F0502020204030204" pitchFamily="34" charset="0"/>
              </a:rPr>
              <a:t> : Most of the customers agreed that they have no issues with the loading and processing speed.</a:t>
            </a:r>
          </a:p>
        </p:txBody>
      </p:sp>
    </p:spTree>
    <p:extLst>
      <p:ext uri="{BB962C8B-B14F-4D97-AF65-F5344CB8AC3E}">
        <p14:creationId xmlns:p14="http://schemas.microsoft.com/office/powerpoint/2010/main" val="3802969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C443E6-09F1-1E13-CE25-A3E893313899}"/>
              </a:ext>
            </a:extLst>
          </p:cNvPr>
          <p:cNvSpPr txBox="1"/>
          <p:nvPr/>
        </p:nvSpPr>
        <p:spPr>
          <a:xfrm>
            <a:off x="574158" y="648586"/>
            <a:ext cx="11068493" cy="5632311"/>
          </a:xfrm>
          <a:prstGeom prst="rect">
            <a:avLst/>
          </a:prstGeom>
          <a:noFill/>
        </p:spPr>
        <p:txBody>
          <a:bodyPr wrap="square" rtlCol="0">
            <a:spAutoFit/>
          </a:bodyPr>
          <a:lstStyle/>
          <a:p>
            <a:r>
              <a:rPr lang="en-US" sz="2400" b="0" i="0" dirty="0">
                <a:solidFill>
                  <a:srgbClr val="000000"/>
                </a:solidFill>
                <a:effectLst/>
                <a:latin typeface="Calibri" panose="020F0502020204030204" pitchFamily="34" charset="0"/>
                <a:cs typeface="Calibri" panose="020F0502020204030204" pitchFamily="34" charset="0"/>
              </a:rPr>
              <a:t>23.Interference_website : 87% of the customers agreed with user friendly website interface . Creating new user friendly websites will impact on customers to shop more online . By doing this customers don't have to work around much and overall </a:t>
            </a:r>
            <a:r>
              <a:rPr lang="en-US" sz="2400" b="0" i="0" dirty="0" err="1">
                <a:solidFill>
                  <a:srgbClr val="000000"/>
                </a:solidFill>
                <a:effectLst/>
                <a:latin typeface="Calibri" panose="020F0502020204030204" pitchFamily="34" charset="0"/>
                <a:cs typeface="Calibri" panose="020F0502020204030204" pitchFamily="34" charset="0"/>
              </a:rPr>
              <a:t>shoping</a:t>
            </a:r>
            <a:r>
              <a:rPr lang="en-US" sz="2400" b="0" i="0" dirty="0">
                <a:solidFill>
                  <a:srgbClr val="000000"/>
                </a:solidFill>
                <a:effectLst/>
                <a:latin typeface="Calibri" panose="020F0502020204030204" pitchFamily="34" charset="0"/>
                <a:cs typeface="Calibri" panose="020F0502020204030204" pitchFamily="34" charset="0"/>
              </a:rPr>
              <a:t> experience would be smooth.</a:t>
            </a:r>
          </a:p>
          <a:p>
            <a:pPr algn="l"/>
            <a:r>
              <a:rPr lang="en-US" sz="2400" b="0" i="0" dirty="0">
                <a:solidFill>
                  <a:srgbClr val="000000"/>
                </a:solidFill>
                <a:effectLst/>
                <a:latin typeface="Calibri" panose="020F0502020204030204" pitchFamily="34" charset="0"/>
                <a:cs typeface="Calibri" panose="020F0502020204030204" pitchFamily="34" charset="0"/>
              </a:rPr>
              <a:t>24. </a:t>
            </a:r>
            <a:r>
              <a:rPr lang="en-US" sz="2400" b="0" i="0" dirty="0" err="1">
                <a:solidFill>
                  <a:srgbClr val="000000"/>
                </a:solidFill>
                <a:effectLst/>
                <a:latin typeface="Calibri" panose="020F0502020204030204" pitchFamily="34" charset="0"/>
                <a:cs typeface="Calibri" panose="020F0502020204030204" pitchFamily="34" charset="0"/>
              </a:rPr>
              <a:t>Payment_mode_convinient</a:t>
            </a:r>
            <a:r>
              <a:rPr lang="en-US" sz="2400" b="0" i="0" dirty="0">
                <a:solidFill>
                  <a:srgbClr val="000000"/>
                </a:solidFill>
                <a:effectLst/>
                <a:latin typeface="Calibri" panose="020F0502020204030204" pitchFamily="34" charset="0"/>
                <a:cs typeface="Calibri" panose="020F0502020204030204" pitchFamily="34" charset="0"/>
              </a:rPr>
              <a:t> : 87% of the customers agreed with user friendly website interface . Creating new user friendly websites will impact on customers to shop more online . By doing this customers don't have to work around much and overall </a:t>
            </a:r>
            <a:r>
              <a:rPr lang="en-US" sz="2400" b="0" i="0" dirty="0" err="1">
                <a:solidFill>
                  <a:srgbClr val="000000"/>
                </a:solidFill>
                <a:effectLst/>
                <a:latin typeface="Calibri" panose="020F0502020204030204" pitchFamily="34" charset="0"/>
                <a:cs typeface="Calibri" panose="020F0502020204030204" pitchFamily="34" charset="0"/>
              </a:rPr>
              <a:t>shoping</a:t>
            </a:r>
            <a:r>
              <a:rPr lang="en-US" sz="2400" b="0" i="0" dirty="0">
                <a:solidFill>
                  <a:srgbClr val="000000"/>
                </a:solidFill>
                <a:effectLst/>
                <a:latin typeface="Calibri" panose="020F0502020204030204" pitchFamily="34" charset="0"/>
                <a:cs typeface="Calibri" panose="020F0502020204030204" pitchFamily="34" charset="0"/>
              </a:rPr>
              <a:t> experience would be smooth.</a:t>
            </a:r>
          </a:p>
          <a:p>
            <a:pPr algn="l"/>
            <a:r>
              <a:rPr lang="en-US" sz="2400" b="0" i="0" dirty="0">
                <a:solidFill>
                  <a:srgbClr val="000000"/>
                </a:solidFill>
                <a:effectLst/>
                <a:latin typeface="Calibri" panose="020F0502020204030204" pitchFamily="34" charset="0"/>
                <a:cs typeface="Calibri" panose="020F0502020204030204" pitchFamily="34" charset="0"/>
              </a:rPr>
              <a:t>25. </a:t>
            </a:r>
            <a:r>
              <a:rPr lang="en-US" sz="2400" b="0" i="0" dirty="0" err="1">
                <a:solidFill>
                  <a:srgbClr val="000000"/>
                </a:solidFill>
                <a:effectLst/>
                <a:latin typeface="Calibri" panose="020F0502020204030204" pitchFamily="34" charset="0"/>
                <a:cs typeface="Calibri" panose="020F0502020204030204" pitchFamily="34" charset="0"/>
              </a:rPr>
              <a:t>Timely_Fulfilment_Trust</a:t>
            </a:r>
            <a:r>
              <a:rPr lang="en-US" sz="2400" b="0" i="0" dirty="0">
                <a:solidFill>
                  <a:srgbClr val="000000"/>
                </a:solidFill>
                <a:effectLst/>
                <a:latin typeface="Calibri" panose="020F0502020204030204" pitchFamily="34" charset="0"/>
                <a:cs typeface="Calibri" panose="020F0502020204030204" pitchFamily="34" charset="0"/>
              </a:rPr>
              <a:t> : 84% of the customers trusted that the online retail store will fulfill its part of the transaction at the stipulated time.</a:t>
            </a:r>
          </a:p>
          <a:p>
            <a:pPr algn="l"/>
            <a:r>
              <a:rPr lang="en-US" sz="2400" b="0" i="0" dirty="0">
                <a:solidFill>
                  <a:srgbClr val="000000"/>
                </a:solidFill>
                <a:effectLst/>
                <a:latin typeface="Calibri" panose="020F0502020204030204" pitchFamily="34" charset="0"/>
                <a:cs typeface="Calibri" panose="020F0502020204030204" pitchFamily="34" charset="0"/>
              </a:rPr>
              <a:t>26.Customer_Support_Response : The count is high for the customers who agreed the empathy towards the customers in the online shopping website is very helpful . If the online shopping companies ready to assist with customers queries then there will be benefit for both company and the customers.</a:t>
            </a: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8115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39FDF-0A53-0BB0-B5A9-75763431AF02}"/>
              </a:ext>
            </a:extLst>
          </p:cNvPr>
          <p:cNvSpPr txBox="1"/>
          <p:nvPr/>
        </p:nvSpPr>
        <p:spPr>
          <a:xfrm>
            <a:off x="499730" y="669851"/>
            <a:ext cx="11196084" cy="6001643"/>
          </a:xfrm>
          <a:prstGeom prst="rect">
            <a:avLst/>
          </a:prstGeom>
          <a:noFill/>
        </p:spPr>
        <p:txBody>
          <a:bodyPr wrap="square" rtlCol="0">
            <a:spAutoFit/>
          </a:bodyPr>
          <a:lstStyle/>
          <a:p>
            <a:r>
              <a:rPr lang="en-US" sz="2400" b="0" i="0" dirty="0">
                <a:solidFill>
                  <a:srgbClr val="000000"/>
                </a:solidFill>
                <a:effectLst/>
                <a:latin typeface="Calibri" panose="020F0502020204030204" pitchFamily="34" charset="0"/>
                <a:cs typeface="Calibri" panose="020F0502020204030204" pitchFamily="34" charset="0"/>
              </a:rPr>
              <a:t>27. </a:t>
            </a:r>
            <a:r>
              <a:rPr lang="en-US" sz="2400" b="0" i="0" dirty="0" err="1">
                <a:solidFill>
                  <a:srgbClr val="000000"/>
                </a:solidFill>
                <a:effectLst/>
                <a:latin typeface="Calibri" panose="020F0502020204030204" pitchFamily="34" charset="0"/>
                <a:cs typeface="Calibri" panose="020F0502020204030204" pitchFamily="34" charset="0"/>
              </a:rPr>
              <a:t>Customer_Privacy_Guarantee</a:t>
            </a:r>
            <a:r>
              <a:rPr lang="en-US" sz="2400" b="0" i="0" dirty="0">
                <a:solidFill>
                  <a:srgbClr val="000000"/>
                </a:solidFill>
                <a:effectLst/>
                <a:latin typeface="Calibri" panose="020F0502020204030204" pitchFamily="34" charset="0"/>
                <a:cs typeface="Calibri" panose="020F0502020204030204" pitchFamily="34" charset="0"/>
              </a:rPr>
              <a:t> :Being able to guarantee the privacy of the customer also got 90% agree. That is the customers are concerned about the unauthorized access to their data. Protecting used privacy will </a:t>
            </a:r>
            <a:r>
              <a:rPr lang="en-US" sz="2400" b="0" i="0" dirty="0" err="1">
                <a:solidFill>
                  <a:srgbClr val="000000"/>
                </a:solidFill>
                <a:effectLst/>
                <a:latin typeface="Calibri" panose="020F0502020204030204" pitchFamily="34" charset="0"/>
                <a:cs typeface="Calibri" panose="020F0502020204030204" pitchFamily="34" charset="0"/>
              </a:rPr>
              <a:t>enablestores</a:t>
            </a:r>
            <a:r>
              <a:rPr lang="en-US" sz="2400" b="0" i="0" dirty="0">
                <a:solidFill>
                  <a:srgbClr val="000000"/>
                </a:solidFill>
                <a:effectLst/>
                <a:latin typeface="Calibri" panose="020F0502020204030204" pitchFamily="34" charset="0"/>
                <a:cs typeface="Calibri" panose="020F0502020204030204" pitchFamily="34" charset="0"/>
              </a:rPr>
              <a:t> to drive more revenue and gain more customers. Only 9.67% of the customers in neutral state which means they are in confusion whether to agree with this method or not</a:t>
            </a:r>
          </a:p>
          <a:p>
            <a:pPr algn="l"/>
            <a:r>
              <a:rPr lang="en-US" sz="2400" b="0" i="0" dirty="0">
                <a:solidFill>
                  <a:srgbClr val="000000"/>
                </a:solidFill>
                <a:effectLst/>
                <a:latin typeface="Calibri" panose="020F0502020204030204" pitchFamily="34" charset="0"/>
                <a:cs typeface="Calibri" panose="020F0502020204030204" pitchFamily="34" charset="0"/>
              </a:rPr>
              <a:t>28. </a:t>
            </a:r>
            <a:r>
              <a:rPr lang="en-US" sz="2400" b="0" i="0" dirty="0" err="1">
                <a:solidFill>
                  <a:srgbClr val="000000"/>
                </a:solidFill>
                <a:effectLst/>
                <a:latin typeface="Calibri" panose="020F0502020204030204" pitchFamily="34" charset="0"/>
                <a:cs typeface="Calibri" panose="020F0502020204030204" pitchFamily="34" charset="0"/>
              </a:rPr>
              <a:t>Various_Channel_Responses</a:t>
            </a:r>
            <a:r>
              <a:rPr lang="en-US" sz="2400" b="0" i="0" dirty="0">
                <a:solidFill>
                  <a:srgbClr val="000000"/>
                </a:solidFill>
                <a:effectLst/>
                <a:latin typeface="Calibri" panose="020F0502020204030204" pitchFamily="34" charset="0"/>
                <a:cs typeface="Calibri" panose="020F0502020204030204" pitchFamily="34" charset="0"/>
              </a:rPr>
              <a:t> : Most of the customers agreed to offering a wide variety of listed product in several category and the count is high for the same.</a:t>
            </a:r>
          </a:p>
          <a:p>
            <a:pPr algn="l"/>
            <a:r>
              <a:rPr lang="en-US" sz="2400" b="0" i="0" dirty="0">
                <a:solidFill>
                  <a:srgbClr val="000000"/>
                </a:solidFill>
                <a:effectLst/>
                <a:latin typeface="Calibri" panose="020F0502020204030204" pitchFamily="34" charset="0"/>
                <a:cs typeface="Calibri" panose="020F0502020204030204" pitchFamily="34" charset="0"/>
              </a:rPr>
              <a:t>29. Benefits : About 70% of the customers agreed that the online shopping gives monetary benefits and discounts</a:t>
            </a:r>
          </a:p>
          <a:p>
            <a:pPr algn="l"/>
            <a:r>
              <a:rPr lang="en-US" sz="2400" b="0" i="0" dirty="0">
                <a:solidFill>
                  <a:srgbClr val="000000"/>
                </a:solidFill>
                <a:effectLst/>
                <a:latin typeface="Calibri" panose="020F0502020204030204" pitchFamily="34" charset="0"/>
                <a:cs typeface="Calibri" panose="020F0502020204030204" pitchFamily="34" charset="0"/>
              </a:rPr>
              <a:t>30. Enjoy : 54% of the customers agreed that they enjoys online </a:t>
            </a:r>
            <a:r>
              <a:rPr lang="en-US" sz="2400" b="0" i="0" dirty="0" err="1">
                <a:solidFill>
                  <a:srgbClr val="000000"/>
                </a:solidFill>
                <a:effectLst/>
                <a:latin typeface="Calibri" panose="020F0502020204030204" pitchFamily="34" charset="0"/>
                <a:cs typeface="Calibri" panose="020F0502020204030204" pitchFamily="34" charset="0"/>
              </a:rPr>
              <a:t>shoppings</a:t>
            </a:r>
            <a:r>
              <a:rPr lang="en-US" sz="2400" b="0" i="0" dirty="0">
                <a:solidFill>
                  <a:srgbClr val="000000"/>
                </a:solidFill>
                <a:effectLst/>
                <a:latin typeface="Calibri" panose="020F0502020204030204" pitchFamily="34" charset="0"/>
                <a:cs typeface="Calibri" panose="020F0502020204030204" pitchFamily="34" charset="0"/>
              </a:rPr>
              <a:t> and only 18% of the customers disagreed</a:t>
            </a:r>
          </a:p>
          <a:p>
            <a:pPr algn="l"/>
            <a:r>
              <a:rPr lang="en-US" sz="2400" b="0" i="0" dirty="0">
                <a:solidFill>
                  <a:srgbClr val="000000"/>
                </a:solidFill>
                <a:effectLst/>
                <a:latin typeface="Calibri" panose="020F0502020204030204" pitchFamily="34" charset="0"/>
                <a:cs typeface="Calibri" panose="020F0502020204030204" pitchFamily="34" charset="0"/>
              </a:rPr>
              <a:t>31. Convenience : 83% of the customers agreed that shopping online is convenient and flexible and 12% of the customers are indifferent which means either they are agreed to this or disagreed and only 5% of the customers completely disagreed with it.</a:t>
            </a:r>
          </a:p>
          <a:p>
            <a:endParaRPr lang="en-US" sz="2400" b="0" i="0" dirty="0">
              <a:solidFill>
                <a:srgbClr val="000000"/>
              </a:solidFill>
              <a:effectLst/>
              <a:latin typeface="Calibri" panose="020F0502020204030204" pitchFamily="34" charset="0"/>
              <a:cs typeface="Calibri" panose="020F0502020204030204" pitchFamily="34" charset="0"/>
            </a:endParaRPr>
          </a:p>
          <a:p>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7513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FF4F28C-5587-9E31-A634-986F514B16F0}"/>
              </a:ext>
            </a:extLst>
          </p:cNvPr>
          <p:cNvSpPr txBox="1"/>
          <p:nvPr/>
        </p:nvSpPr>
        <p:spPr>
          <a:xfrm>
            <a:off x="447869" y="923731"/>
            <a:ext cx="11271380" cy="4647426"/>
          </a:xfrm>
          <a:prstGeom prst="rect">
            <a:avLst/>
          </a:prstGeom>
          <a:noFill/>
        </p:spPr>
        <p:txBody>
          <a:bodyPr wrap="square" rtlCol="0">
            <a:spAutoFit/>
          </a:bodyPr>
          <a:lstStyle/>
          <a:p>
            <a:r>
              <a:rPr lang="en-US" sz="4000" b="1" dirty="0">
                <a:solidFill>
                  <a:srgbClr val="7030A0"/>
                </a:solidFill>
              </a:rPr>
              <a:t>CONTENTS </a:t>
            </a:r>
            <a:r>
              <a:rPr lang="en-US" sz="4000" b="1" dirty="0"/>
              <a:t>:</a:t>
            </a:r>
          </a:p>
          <a:p>
            <a:pPr marL="285750" indent="-285750">
              <a:buFont typeface="Wingdings" panose="05000000000000000000" pitchFamily="2" charset="2"/>
              <a:buChar char="Ø"/>
            </a:pPr>
            <a:r>
              <a:rPr lang="en-US" sz="3200" dirty="0"/>
              <a:t>Introduction</a:t>
            </a:r>
          </a:p>
          <a:p>
            <a:pPr marL="285750" indent="-285750">
              <a:buFont typeface="Wingdings" panose="05000000000000000000" pitchFamily="2" charset="2"/>
              <a:buChar char="Ø"/>
            </a:pPr>
            <a:r>
              <a:rPr lang="en-US" sz="3200" dirty="0"/>
              <a:t>Problem statement</a:t>
            </a:r>
          </a:p>
          <a:p>
            <a:pPr marL="285750" indent="-285750">
              <a:buFont typeface="Wingdings" panose="05000000000000000000" pitchFamily="2" charset="2"/>
              <a:buChar char="Ø"/>
            </a:pPr>
            <a:r>
              <a:rPr lang="en-US" sz="3200" dirty="0"/>
              <a:t>Steps used for analyzing data</a:t>
            </a:r>
          </a:p>
          <a:p>
            <a:pPr marL="285750" indent="-285750">
              <a:buFont typeface="Wingdings" panose="05000000000000000000" pitchFamily="2" charset="2"/>
              <a:buChar char="Ø"/>
            </a:pPr>
            <a:r>
              <a:rPr lang="en-US" sz="3200" dirty="0"/>
              <a:t>Model selection</a:t>
            </a:r>
          </a:p>
          <a:p>
            <a:pPr marL="285750" indent="-285750">
              <a:buFont typeface="Wingdings" panose="05000000000000000000" pitchFamily="2" charset="2"/>
              <a:buChar char="Ø"/>
            </a:pPr>
            <a:r>
              <a:rPr lang="en-US" sz="3200" dirty="0"/>
              <a:t>Cross validation</a:t>
            </a:r>
          </a:p>
          <a:p>
            <a:pPr marL="285750" indent="-285750">
              <a:buFont typeface="Wingdings" panose="05000000000000000000" pitchFamily="2" charset="2"/>
              <a:buChar char="Ø"/>
            </a:pPr>
            <a:r>
              <a:rPr lang="en-US" sz="3200" dirty="0"/>
              <a:t>Saving model</a:t>
            </a:r>
          </a:p>
          <a:p>
            <a:pPr marL="285750" indent="-285750">
              <a:buFont typeface="Wingdings" panose="05000000000000000000" pitchFamily="2" charset="2"/>
              <a:buChar char="Ø"/>
            </a:pPr>
            <a:r>
              <a:rPr lang="en-US" sz="3200" dirty="0"/>
              <a:t>Conclusion</a:t>
            </a:r>
          </a:p>
          <a:p>
            <a:pPr marL="285750" indent="-285750">
              <a:buFont typeface="Wingdings" panose="05000000000000000000" pitchFamily="2" charset="2"/>
              <a:buChar char="Ø"/>
            </a:pPr>
            <a:endParaRPr lang="en-IN" sz="3200" dirty="0"/>
          </a:p>
        </p:txBody>
      </p:sp>
    </p:spTree>
    <p:extLst>
      <p:ext uri="{BB962C8B-B14F-4D97-AF65-F5344CB8AC3E}">
        <p14:creationId xmlns:p14="http://schemas.microsoft.com/office/powerpoint/2010/main" val="263784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006569-8DB2-DC15-F510-4F142BC01846}"/>
              </a:ext>
            </a:extLst>
          </p:cNvPr>
          <p:cNvSpPr txBox="1"/>
          <p:nvPr/>
        </p:nvSpPr>
        <p:spPr>
          <a:xfrm>
            <a:off x="361506" y="633833"/>
            <a:ext cx="11249247" cy="5262979"/>
          </a:xfrm>
          <a:prstGeom prst="rect">
            <a:avLst/>
          </a:prstGeom>
          <a:noFill/>
        </p:spPr>
        <p:txBody>
          <a:bodyPr wrap="square">
            <a:spAutoFit/>
          </a:bodyPr>
          <a:lstStyle/>
          <a:p>
            <a:pPr algn="l"/>
            <a:r>
              <a:rPr lang="en-US" sz="2400" b="0" i="0" dirty="0">
                <a:solidFill>
                  <a:srgbClr val="000000"/>
                </a:solidFill>
                <a:effectLst/>
                <a:latin typeface="Calibri" panose="020F0502020204030204" pitchFamily="34" charset="0"/>
                <a:cs typeface="Calibri" panose="020F0502020204030204" pitchFamily="34" charset="0"/>
              </a:rPr>
              <a:t>32. </a:t>
            </a:r>
            <a:r>
              <a:rPr lang="en-US" sz="2400" b="0" i="0" dirty="0" err="1">
                <a:solidFill>
                  <a:srgbClr val="000000"/>
                </a:solidFill>
                <a:effectLst/>
                <a:latin typeface="Calibri" panose="020F0502020204030204" pitchFamily="34" charset="0"/>
                <a:cs typeface="Calibri" panose="020F0502020204030204" pitchFamily="34" charset="0"/>
              </a:rPr>
              <a:t>Return_Replacement_Policy</a:t>
            </a:r>
            <a:r>
              <a:rPr lang="en-US" sz="2400" b="0" i="0" dirty="0">
                <a:solidFill>
                  <a:srgbClr val="000000"/>
                </a:solidFill>
                <a:effectLst/>
                <a:latin typeface="Calibri" panose="020F0502020204030204" pitchFamily="34" charset="0"/>
                <a:cs typeface="Calibri" panose="020F0502020204030204" pitchFamily="34" charset="0"/>
              </a:rPr>
              <a:t> : Around 73% of the customers strongly agree and 19% of the customers agree that the return and replacement policy helps them making purchase decision. It is evident from the fact that the customers actually not liking the products completely, they are just purchasing the products and returning them in case of any dissatisfaction. So it is important for the online shopping websites to make easy return and replacement policy if they want to retain their customers</a:t>
            </a:r>
          </a:p>
          <a:p>
            <a:pPr algn="l"/>
            <a:r>
              <a:rPr lang="en-US" sz="2400" b="0" i="0" dirty="0">
                <a:solidFill>
                  <a:srgbClr val="000000"/>
                </a:solidFill>
                <a:effectLst/>
                <a:latin typeface="Calibri" panose="020F0502020204030204" pitchFamily="34" charset="0"/>
                <a:cs typeface="Calibri" panose="020F0502020204030204" pitchFamily="34" charset="0"/>
              </a:rPr>
              <a:t>33. </a:t>
            </a:r>
            <a:r>
              <a:rPr lang="en-US" sz="2400" b="0" i="0" dirty="0" err="1">
                <a:solidFill>
                  <a:srgbClr val="000000"/>
                </a:solidFill>
                <a:effectLst/>
                <a:latin typeface="Calibri" panose="020F0502020204030204" pitchFamily="34" charset="0"/>
                <a:cs typeface="Calibri" panose="020F0502020204030204" pitchFamily="34" charset="0"/>
              </a:rPr>
              <a:t>Loyalty_Programs_Access</a:t>
            </a:r>
            <a:r>
              <a:rPr lang="en-US" sz="2400" b="0" i="0" dirty="0">
                <a:solidFill>
                  <a:srgbClr val="000000"/>
                </a:solidFill>
                <a:effectLst/>
                <a:latin typeface="Calibri" panose="020F0502020204030204" pitchFamily="34" charset="0"/>
                <a:cs typeface="Calibri" panose="020F0502020204030204" pitchFamily="34" charset="0"/>
              </a:rPr>
              <a:t> : 66% of the customers agrees that gaining access to loyalty programs is a benefit of shopping online</a:t>
            </a:r>
          </a:p>
          <a:p>
            <a:pPr algn="l"/>
            <a:r>
              <a:rPr lang="en-US" sz="2400" b="0" i="0" dirty="0">
                <a:solidFill>
                  <a:srgbClr val="000000"/>
                </a:solidFill>
                <a:effectLst/>
                <a:latin typeface="Calibri" panose="020F0502020204030204" pitchFamily="34" charset="0"/>
                <a:cs typeface="Calibri" panose="020F0502020204030204" pitchFamily="34" charset="0"/>
              </a:rPr>
              <a:t>34. </a:t>
            </a:r>
            <a:r>
              <a:rPr lang="en-US" sz="2400" b="0" i="0" dirty="0" err="1">
                <a:solidFill>
                  <a:srgbClr val="000000"/>
                </a:solidFill>
                <a:effectLst/>
                <a:latin typeface="Calibri" panose="020F0502020204030204" pitchFamily="34" charset="0"/>
                <a:cs typeface="Calibri" panose="020F0502020204030204" pitchFamily="34" charset="0"/>
              </a:rPr>
              <a:t>Info_Satisfaction</a:t>
            </a:r>
            <a:r>
              <a:rPr lang="en-US" sz="2400" b="0" i="0" dirty="0">
                <a:solidFill>
                  <a:srgbClr val="000000"/>
                </a:solidFill>
                <a:effectLst/>
                <a:latin typeface="Calibri" panose="020F0502020204030204" pitchFamily="34" charset="0"/>
                <a:cs typeface="Calibri" panose="020F0502020204030204" pitchFamily="34" charset="0"/>
              </a:rPr>
              <a:t> : 79% of the customers agreed that displaying quality information on the website improves satisfaction of customers since they believe that displaying quality information have significant association with customer satisfaction. And remaining 21% of the customers are in neutral situation</a:t>
            </a:r>
          </a:p>
          <a:p>
            <a:pPr algn="l"/>
            <a:r>
              <a:rPr lang="en-US" sz="2400" b="0" i="0" dirty="0">
                <a:solidFill>
                  <a:srgbClr val="000000"/>
                </a:solidFill>
                <a:effectLst/>
                <a:latin typeface="Calibri" panose="020F0502020204030204" pitchFamily="34" charset="0"/>
                <a:cs typeface="Calibri" panose="020F0502020204030204" pitchFamily="34" charset="0"/>
              </a:rPr>
              <a:t>35. </a:t>
            </a:r>
            <a:r>
              <a:rPr lang="en-US" sz="2400" b="0" i="0" dirty="0" err="1">
                <a:solidFill>
                  <a:srgbClr val="000000"/>
                </a:solidFill>
                <a:effectLst/>
                <a:latin typeface="Calibri" panose="020F0502020204030204" pitchFamily="34" charset="0"/>
                <a:cs typeface="Calibri" panose="020F0502020204030204" pitchFamily="34" charset="0"/>
              </a:rPr>
              <a:t>Site_Quality_Satisfaction</a:t>
            </a:r>
            <a:r>
              <a:rPr lang="en-US" sz="2400" b="0" i="0" dirty="0">
                <a:solidFill>
                  <a:srgbClr val="000000"/>
                </a:solidFill>
                <a:effectLst/>
                <a:latin typeface="Calibri" panose="020F0502020204030204" pitchFamily="34" charset="0"/>
                <a:cs typeface="Calibri" panose="020F0502020204030204" pitchFamily="34" charset="0"/>
              </a:rPr>
              <a:t> : 97% of the customers agreed that they are satisfied while shopping on a good quality website and 3% of the customers disagreed with it</a:t>
            </a:r>
          </a:p>
        </p:txBody>
      </p:sp>
    </p:spTree>
    <p:extLst>
      <p:ext uri="{BB962C8B-B14F-4D97-AF65-F5344CB8AC3E}">
        <p14:creationId xmlns:p14="http://schemas.microsoft.com/office/powerpoint/2010/main" val="807657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7BA61F-0835-E9EB-8FD9-0456905ACF4E}"/>
              </a:ext>
            </a:extLst>
          </p:cNvPr>
          <p:cNvSpPr txBox="1"/>
          <p:nvPr/>
        </p:nvSpPr>
        <p:spPr>
          <a:xfrm>
            <a:off x="444796" y="487025"/>
            <a:ext cx="11302408" cy="6370975"/>
          </a:xfrm>
          <a:prstGeom prst="rect">
            <a:avLst/>
          </a:prstGeom>
          <a:noFill/>
        </p:spPr>
        <p:txBody>
          <a:bodyPr wrap="square">
            <a:spAutoFit/>
          </a:bodyPr>
          <a:lstStyle/>
          <a:p>
            <a:pPr algn="l"/>
            <a:r>
              <a:rPr lang="en-US" sz="2400" b="0" i="0" dirty="0">
                <a:solidFill>
                  <a:srgbClr val="000000"/>
                </a:solidFill>
                <a:effectLst/>
                <a:latin typeface="Calibri" panose="020F0502020204030204" pitchFamily="34" charset="0"/>
                <a:cs typeface="Calibri" panose="020F0502020204030204" pitchFamily="34" charset="0"/>
              </a:rPr>
              <a:t>36. </a:t>
            </a:r>
            <a:r>
              <a:rPr lang="en-US" sz="2400" b="0" i="0" dirty="0" err="1">
                <a:solidFill>
                  <a:srgbClr val="000000"/>
                </a:solidFill>
                <a:effectLst/>
                <a:latin typeface="Calibri" panose="020F0502020204030204" pitchFamily="34" charset="0"/>
                <a:cs typeface="Calibri" panose="020F0502020204030204" pitchFamily="34" charset="0"/>
              </a:rPr>
              <a:t>Net_Benefit_Satisfaction</a:t>
            </a:r>
            <a:r>
              <a:rPr lang="en-US" sz="2400" b="0" i="0" dirty="0">
                <a:solidFill>
                  <a:srgbClr val="000000"/>
                </a:solidFill>
                <a:effectLst/>
                <a:latin typeface="Calibri" panose="020F0502020204030204" pitchFamily="34" charset="0"/>
                <a:cs typeface="Calibri" panose="020F0502020204030204" pitchFamily="34" charset="0"/>
              </a:rPr>
              <a:t> : About 81% of the customers agreed that the net benefit derived from shopping online can lead to users satisfaction</a:t>
            </a:r>
          </a:p>
          <a:p>
            <a:pPr algn="l"/>
            <a:r>
              <a:rPr lang="en-US" sz="2400" b="0" i="0" dirty="0">
                <a:solidFill>
                  <a:srgbClr val="000000"/>
                </a:solidFill>
                <a:effectLst/>
                <a:latin typeface="Calibri" panose="020F0502020204030204" pitchFamily="34" charset="0"/>
                <a:cs typeface="Calibri" panose="020F0502020204030204" pitchFamily="34" charset="0"/>
              </a:rPr>
              <a:t>37. Trust : 88.85% agreed that the customers satisfaction cannot exists without trust. The companies must learn how to manage the customers trust</a:t>
            </a:r>
          </a:p>
          <a:p>
            <a:pPr algn="l"/>
            <a:r>
              <a:rPr lang="en-US" sz="2400" b="0" i="0" dirty="0">
                <a:solidFill>
                  <a:srgbClr val="000000"/>
                </a:solidFill>
                <a:effectLst/>
                <a:latin typeface="Calibri" panose="020F0502020204030204" pitchFamily="34" charset="0"/>
                <a:cs typeface="Calibri" panose="020F0502020204030204" pitchFamily="34" charset="0"/>
              </a:rPr>
              <a:t>38. </a:t>
            </a:r>
            <a:r>
              <a:rPr lang="en-US" sz="2400" b="0" i="0" dirty="0" err="1">
                <a:solidFill>
                  <a:srgbClr val="000000"/>
                </a:solidFill>
                <a:effectLst/>
                <a:latin typeface="Calibri" panose="020F0502020204030204" pitchFamily="34" charset="0"/>
                <a:cs typeface="Calibri" panose="020F0502020204030204" pitchFamily="34" charset="0"/>
              </a:rPr>
              <a:t>Product_Several_Category</a:t>
            </a:r>
            <a:r>
              <a:rPr lang="en-US" sz="2400" b="0" i="0" dirty="0">
                <a:solidFill>
                  <a:srgbClr val="000000"/>
                </a:solidFill>
                <a:effectLst/>
                <a:latin typeface="Calibri" panose="020F0502020204030204" pitchFamily="34" charset="0"/>
                <a:cs typeface="Calibri" panose="020F0502020204030204" pitchFamily="34" charset="0"/>
              </a:rPr>
              <a:t>: The count is high for the customers who agreed that the responsiveness, availability of several communication channels will help them more while shopping online which means if one channel is not available </a:t>
            </a:r>
            <a:r>
              <a:rPr lang="en-US" sz="2400" b="0" i="0" dirty="0" err="1">
                <a:solidFill>
                  <a:srgbClr val="000000"/>
                </a:solidFill>
                <a:effectLst/>
                <a:latin typeface="Calibri" panose="020F0502020204030204" pitchFamily="34" charset="0"/>
                <a:cs typeface="Calibri" panose="020F0502020204030204" pitchFamily="34" charset="0"/>
              </a:rPr>
              <a:t>thn</a:t>
            </a:r>
            <a:r>
              <a:rPr lang="en-US" sz="2400" b="0" i="0" dirty="0">
                <a:solidFill>
                  <a:srgbClr val="000000"/>
                </a:solidFill>
                <a:effectLst/>
                <a:latin typeface="Calibri" panose="020F0502020204030204" pitchFamily="34" charset="0"/>
                <a:cs typeface="Calibri" panose="020F0502020204030204" pitchFamily="34" charset="0"/>
              </a:rPr>
              <a:t> customers can easily reach out to other channel to fulfill their benefits</a:t>
            </a:r>
          </a:p>
          <a:p>
            <a:pPr algn="l"/>
            <a:r>
              <a:rPr lang="en-US" sz="2400" b="0" i="0" dirty="0">
                <a:solidFill>
                  <a:srgbClr val="000000"/>
                </a:solidFill>
                <a:effectLst/>
                <a:latin typeface="Calibri" panose="020F0502020204030204" pitchFamily="34" charset="0"/>
                <a:cs typeface="Calibri" panose="020F0502020204030204" pitchFamily="34" charset="0"/>
              </a:rPr>
              <a:t>39. </a:t>
            </a:r>
            <a:r>
              <a:rPr lang="en-US" sz="2400" b="0" i="0" dirty="0" err="1">
                <a:solidFill>
                  <a:srgbClr val="000000"/>
                </a:solidFill>
                <a:effectLst/>
                <a:latin typeface="Calibri" panose="020F0502020204030204" pitchFamily="34" charset="0"/>
                <a:cs typeface="Calibri" panose="020F0502020204030204" pitchFamily="34" charset="0"/>
              </a:rPr>
              <a:t>Relevant_Product_Info</a:t>
            </a:r>
            <a:r>
              <a:rPr lang="en-US" sz="2400" b="0" i="0" dirty="0">
                <a:solidFill>
                  <a:srgbClr val="000000"/>
                </a:solidFill>
                <a:effectLst/>
                <a:latin typeface="Calibri" panose="020F0502020204030204" pitchFamily="34" charset="0"/>
                <a:cs typeface="Calibri" panose="020F0502020204030204" pitchFamily="34" charset="0"/>
              </a:rPr>
              <a:t> : Around 86% of the customers would like to have provision of complete and relevant product information in the online shopping website.</a:t>
            </a:r>
          </a:p>
          <a:p>
            <a:pPr algn="l"/>
            <a:r>
              <a:rPr lang="en-US" sz="2400" b="0" i="0" dirty="0">
                <a:solidFill>
                  <a:srgbClr val="000000"/>
                </a:solidFill>
                <a:effectLst/>
                <a:latin typeface="Calibri" panose="020F0502020204030204" pitchFamily="34" charset="0"/>
                <a:cs typeface="Calibri" panose="020F0502020204030204" pitchFamily="34" charset="0"/>
              </a:rPr>
              <a:t>40. </a:t>
            </a:r>
            <a:r>
              <a:rPr lang="en-US" sz="2400" b="0" i="0" dirty="0" err="1">
                <a:solidFill>
                  <a:srgbClr val="000000"/>
                </a:solidFill>
                <a:effectLst/>
                <a:latin typeface="Calibri" panose="020F0502020204030204" pitchFamily="34" charset="0"/>
                <a:cs typeface="Calibri" panose="020F0502020204030204" pitchFamily="34" charset="0"/>
              </a:rPr>
              <a:t>Monetary_Savings</a:t>
            </a:r>
            <a:r>
              <a:rPr lang="en-US" sz="2400" b="0" i="0" dirty="0">
                <a:solidFill>
                  <a:srgbClr val="000000"/>
                </a:solidFill>
                <a:effectLst/>
                <a:latin typeface="Calibri" panose="020F0502020204030204" pitchFamily="34" charset="0"/>
                <a:cs typeface="Calibri" panose="020F0502020204030204" pitchFamily="34" charset="0"/>
              </a:rPr>
              <a:t> : 82.90% customers agreed to receive monetary savings . The ecommerce company need to know that the best way to sell online is to make the consumer feel that he is saving money doing so. And not just feel, online shopping should result in a lot of saving for the consumer. This saving would automatically get converted into trust and brand equity for the seller. To do this the online companies should offer the best deals and bargains to the consumer through social platforms . If the retailers gives some discounted prices then the customers can make money savings.</a:t>
            </a:r>
          </a:p>
        </p:txBody>
      </p:sp>
    </p:spTree>
    <p:extLst>
      <p:ext uri="{BB962C8B-B14F-4D97-AF65-F5344CB8AC3E}">
        <p14:creationId xmlns:p14="http://schemas.microsoft.com/office/powerpoint/2010/main" val="2846992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A7FB93-13D2-9CDD-710E-BA8C71FD503F}"/>
              </a:ext>
            </a:extLst>
          </p:cNvPr>
          <p:cNvSpPr txBox="1"/>
          <p:nvPr/>
        </p:nvSpPr>
        <p:spPr>
          <a:xfrm>
            <a:off x="414670" y="889844"/>
            <a:ext cx="11249246" cy="6001643"/>
          </a:xfrm>
          <a:prstGeom prst="rect">
            <a:avLst/>
          </a:prstGeom>
          <a:noFill/>
        </p:spPr>
        <p:txBody>
          <a:bodyPr wrap="square">
            <a:spAutoFit/>
          </a:bodyPr>
          <a:lstStyle/>
          <a:p>
            <a:pPr algn="l"/>
            <a:r>
              <a:rPr lang="en-US" sz="2400" b="0" i="0" dirty="0">
                <a:solidFill>
                  <a:srgbClr val="000000"/>
                </a:solidFill>
                <a:effectLst/>
                <a:latin typeface="Calibri" panose="020F0502020204030204" pitchFamily="34" charset="0"/>
                <a:cs typeface="Calibri" panose="020F0502020204030204" pitchFamily="34" charset="0"/>
              </a:rPr>
              <a:t>41. </a:t>
            </a:r>
            <a:r>
              <a:rPr lang="en-US" sz="2400" b="0" i="0" dirty="0" err="1">
                <a:solidFill>
                  <a:srgbClr val="000000"/>
                </a:solidFill>
                <a:effectLst/>
                <a:latin typeface="Calibri" panose="020F0502020204030204" pitchFamily="34" charset="0"/>
                <a:cs typeface="Calibri" panose="020F0502020204030204" pitchFamily="34" charset="0"/>
              </a:rPr>
              <a:t>Patronizing_Convenience</a:t>
            </a:r>
            <a:r>
              <a:rPr lang="en-US" sz="2400" b="0" i="0" dirty="0">
                <a:solidFill>
                  <a:srgbClr val="000000"/>
                </a:solidFill>
                <a:effectLst/>
                <a:latin typeface="Calibri" panose="020F0502020204030204" pitchFamily="34" charset="0"/>
                <a:cs typeface="Calibri" panose="020F0502020204030204" pitchFamily="34" charset="0"/>
              </a:rPr>
              <a:t> : 71% of the customers agreed that the Convenience of patronizing the online retailer</a:t>
            </a:r>
          </a:p>
          <a:p>
            <a:pPr algn="l"/>
            <a:r>
              <a:rPr lang="en-US" sz="2400" b="0" i="0" dirty="0">
                <a:solidFill>
                  <a:srgbClr val="000000"/>
                </a:solidFill>
                <a:effectLst/>
                <a:latin typeface="Calibri" panose="020F0502020204030204" pitchFamily="34" charset="0"/>
                <a:cs typeface="Calibri" panose="020F0502020204030204" pitchFamily="34" charset="0"/>
              </a:rPr>
              <a:t>42. </a:t>
            </a:r>
            <a:r>
              <a:rPr lang="en-US" sz="2400" b="0" i="0" dirty="0" err="1">
                <a:solidFill>
                  <a:srgbClr val="000000"/>
                </a:solidFill>
                <a:effectLst/>
                <a:latin typeface="Calibri" panose="020F0502020204030204" pitchFamily="34" charset="0"/>
                <a:cs typeface="Calibri" panose="020F0502020204030204" pitchFamily="34" charset="0"/>
              </a:rPr>
              <a:t>Adventure_Sense</a:t>
            </a:r>
            <a:r>
              <a:rPr lang="en-US" sz="2400" b="0" i="0" dirty="0">
                <a:solidFill>
                  <a:srgbClr val="000000"/>
                </a:solidFill>
                <a:effectLst/>
                <a:latin typeface="Calibri" panose="020F0502020204030204" pitchFamily="34" charset="0"/>
                <a:cs typeface="Calibri" panose="020F0502020204030204" pitchFamily="34" charset="0"/>
              </a:rPr>
              <a:t> : 57% of the customers agreed that shopping on the website gives the sense of adventure. The adventures in the shopping websites gives positive activity to experience an amplified enjoyment to the customers while shopping on websites</a:t>
            </a:r>
          </a:p>
          <a:p>
            <a:pPr algn="l"/>
            <a:r>
              <a:rPr lang="en-US" sz="2400" b="0" i="0" dirty="0">
                <a:solidFill>
                  <a:srgbClr val="000000"/>
                </a:solidFill>
                <a:effectLst/>
                <a:latin typeface="Calibri" panose="020F0502020204030204" pitchFamily="34" charset="0"/>
                <a:cs typeface="Calibri" panose="020F0502020204030204" pitchFamily="34" charset="0"/>
              </a:rPr>
              <a:t>43. </a:t>
            </a:r>
            <a:r>
              <a:rPr lang="en-US" sz="2400" b="0" i="0" dirty="0" err="1">
                <a:solidFill>
                  <a:srgbClr val="000000"/>
                </a:solidFill>
                <a:effectLst/>
                <a:latin typeface="Calibri" panose="020F0502020204030204" pitchFamily="34" charset="0"/>
                <a:cs typeface="Calibri" panose="020F0502020204030204" pitchFamily="34" charset="0"/>
              </a:rPr>
              <a:t>Social_Status</a:t>
            </a:r>
            <a:r>
              <a:rPr lang="en-US" sz="2400" b="0" i="0" dirty="0">
                <a:solidFill>
                  <a:srgbClr val="000000"/>
                </a:solidFill>
                <a:effectLst/>
                <a:latin typeface="Calibri" panose="020F0502020204030204" pitchFamily="34" charset="0"/>
                <a:cs typeface="Calibri" panose="020F0502020204030204" pitchFamily="34" charset="0"/>
              </a:rPr>
              <a:t> : Around 39.78% customers agreed that shopping on </a:t>
            </a:r>
            <a:r>
              <a:rPr lang="en-US" sz="2400" b="0" i="0" dirty="0" err="1">
                <a:solidFill>
                  <a:srgbClr val="000000"/>
                </a:solidFill>
                <a:effectLst/>
                <a:latin typeface="Calibri" panose="020F0502020204030204" pitchFamily="34" charset="0"/>
                <a:cs typeface="Calibri" panose="020F0502020204030204" pitchFamily="34" charset="0"/>
              </a:rPr>
              <a:t>prefered</a:t>
            </a:r>
            <a:r>
              <a:rPr lang="en-US" sz="2400" b="0" i="0" dirty="0">
                <a:solidFill>
                  <a:srgbClr val="000000"/>
                </a:solidFill>
                <a:effectLst/>
                <a:latin typeface="Calibri" panose="020F0502020204030204" pitchFamily="34" charset="0"/>
                <a:cs typeface="Calibri" panose="020F0502020204030204" pitchFamily="34" charset="0"/>
              </a:rPr>
              <a:t> e-tailer enhances the social status of the customers</a:t>
            </a:r>
          </a:p>
          <a:p>
            <a:pPr algn="l"/>
            <a:r>
              <a:rPr lang="en-US" sz="2400" b="0" i="0" dirty="0">
                <a:solidFill>
                  <a:srgbClr val="000000"/>
                </a:solidFill>
                <a:effectLst/>
                <a:latin typeface="Calibri" panose="020F0502020204030204" pitchFamily="34" charset="0"/>
                <a:cs typeface="Calibri" panose="020F0502020204030204" pitchFamily="34" charset="0"/>
              </a:rPr>
              <a:t>44. Gratification : 48% of the customers agreed that they felt gratified while shopping on their </a:t>
            </a:r>
            <a:r>
              <a:rPr lang="en-US" sz="2400" b="0" i="0" dirty="0" err="1">
                <a:solidFill>
                  <a:srgbClr val="000000"/>
                </a:solidFill>
                <a:effectLst/>
                <a:latin typeface="Calibri" panose="020F0502020204030204" pitchFamily="34" charset="0"/>
                <a:cs typeface="Calibri" panose="020F0502020204030204" pitchFamily="34" charset="0"/>
              </a:rPr>
              <a:t>favourite</a:t>
            </a:r>
            <a:r>
              <a:rPr lang="en-US" sz="2400" b="0" i="0" dirty="0">
                <a:solidFill>
                  <a:srgbClr val="000000"/>
                </a:solidFill>
                <a:effectLst/>
                <a:latin typeface="Calibri" panose="020F0502020204030204" pitchFamily="34" charset="0"/>
                <a:cs typeface="Calibri" panose="020F0502020204030204" pitchFamily="34" charset="0"/>
              </a:rPr>
              <a:t> e-tailer</a:t>
            </a:r>
          </a:p>
          <a:p>
            <a:pPr algn="l"/>
            <a:r>
              <a:rPr lang="en-US" sz="2400" b="0" i="0" dirty="0">
                <a:solidFill>
                  <a:srgbClr val="000000"/>
                </a:solidFill>
                <a:effectLst/>
                <a:latin typeface="Calibri" panose="020F0502020204030204" pitchFamily="34" charset="0"/>
                <a:cs typeface="Calibri" panose="020F0502020204030204" pitchFamily="34" charset="0"/>
              </a:rPr>
              <a:t>45. </a:t>
            </a:r>
            <a:r>
              <a:rPr lang="en-US" sz="2400" b="0" i="0" dirty="0" err="1">
                <a:solidFill>
                  <a:srgbClr val="000000"/>
                </a:solidFill>
                <a:effectLst/>
                <a:latin typeface="Calibri" panose="020F0502020204030204" pitchFamily="34" charset="0"/>
                <a:cs typeface="Calibri" panose="020F0502020204030204" pitchFamily="34" charset="0"/>
              </a:rPr>
              <a:t>Role_Fulfilment</a:t>
            </a:r>
            <a:r>
              <a:rPr lang="en-US" sz="2400" b="0" i="0" dirty="0">
                <a:solidFill>
                  <a:srgbClr val="000000"/>
                </a:solidFill>
                <a:effectLst/>
                <a:latin typeface="Calibri" panose="020F0502020204030204" pitchFamily="34" charset="0"/>
                <a:cs typeface="Calibri" panose="020F0502020204030204" pitchFamily="34" charset="0"/>
              </a:rPr>
              <a:t> : agree and indifferent have same number</a:t>
            </a:r>
          </a:p>
          <a:p>
            <a:pPr algn="l"/>
            <a:r>
              <a:rPr lang="en-US" sz="2400" b="0" i="0" dirty="0">
                <a:solidFill>
                  <a:srgbClr val="000000"/>
                </a:solidFill>
                <a:effectLst/>
                <a:latin typeface="Calibri" panose="020F0502020204030204" pitchFamily="34" charset="0"/>
                <a:cs typeface="Calibri" panose="020F0502020204030204" pitchFamily="34" charset="0"/>
              </a:rPr>
              <a:t>46. </a:t>
            </a:r>
            <a:r>
              <a:rPr lang="en-US" sz="2400" b="0" i="0" dirty="0" err="1">
                <a:solidFill>
                  <a:srgbClr val="000000"/>
                </a:solidFill>
                <a:effectLst/>
                <a:latin typeface="Calibri" panose="020F0502020204030204" pitchFamily="34" charset="0"/>
                <a:cs typeface="Calibri" panose="020F0502020204030204" pitchFamily="34" charset="0"/>
              </a:rPr>
              <a:t>Money_Worthy</a:t>
            </a:r>
            <a:r>
              <a:rPr lang="en-US" sz="2400" b="0" i="0" dirty="0">
                <a:solidFill>
                  <a:srgbClr val="000000"/>
                </a:solidFill>
                <a:effectLst/>
                <a:latin typeface="Calibri" panose="020F0502020204030204" pitchFamily="34" charset="0"/>
                <a:cs typeface="Calibri" panose="020F0502020204030204" pitchFamily="34" charset="0"/>
              </a:rPr>
              <a:t> : Around 86% of the customers agreed that they are getting value for their money while shopping and 14% of the customers thinks either they are wasting</a:t>
            </a:r>
          </a:p>
          <a:p>
            <a:r>
              <a:rPr lang="en-US" sz="2400" dirty="0">
                <a:solidFill>
                  <a:srgbClr val="000000"/>
                </a:solidFill>
                <a:latin typeface="Calibri" panose="020F0502020204030204" pitchFamily="34" charset="0"/>
                <a:cs typeface="Calibri" panose="020F0502020204030204" pitchFamily="34" charset="0"/>
              </a:rPr>
              <a:t>47. </a:t>
            </a:r>
            <a:r>
              <a:rPr lang="en-US" sz="2400" b="0" i="0" dirty="0" err="1">
                <a:solidFill>
                  <a:srgbClr val="000000"/>
                </a:solidFill>
                <a:effectLst/>
                <a:latin typeface="Calibri" panose="020F0502020204030204" pitchFamily="34" charset="0"/>
                <a:cs typeface="Calibri" panose="020F0502020204030204" pitchFamily="34" charset="0"/>
              </a:rPr>
              <a:t>Shopped_From</a:t>
            </a:r>
            <a:r>
              <a:rPr lang="en-US" sz="2400" b="0" i="0" dirty="0">
                <a:solidFill>
                  <a:srgbClr val="000000"/>
                </a:solidFill>
                <a:effectLst/>
                <a:latin typeface="Calibri" panose="020F0502020204030204" pitchFamily="34" charset="0"/>
                <a:cs typeface="Calibri" panose="020F0502020204030204" pitchFamily="34" charset="0"/>
              </a:rPr>
              <a:t> : 47% of the customers agreed that shopping on the website helps them fulfilling certain roles and 33% of the customers are in confusion whether to agree of disagree and only 20% of the customers disagrees with it.</a:t>
            </a:r>
          </a:p>
          <a:p>
            <a:pPr algn="l"/>
            <a:endParaRPr lang="en-US" sz="2400"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461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04E9EF-20EB-3922-4CC3-C184E87B1AD7}"/>
              </a:ext>
            </a:extLst>
          </p:cNvPr>
          <p:cNvSpPr txBox="1"/>
          <p:nvPr/>
        </p:nvSpPr>
        <p:spPr>
          <a:xfrm>
            <a:off x="412897" y="708261"/>
            <a:ext cx="11366205" cy="5632311"/>
          </a:xfrm>
          <a:prstGeom prst="rect">
            <a:avLst/>
          </a:prstGeom>
          <a:noFill/>
        </p:spPr>
        <p:txBody>
          <a:bodyPr wrap="square">
            <a:spAutoFit/>
          </a:bodyPr>
          <a:lstStyle/>
          <a:p>
            <a:pPr algn="l"/>
            <a:r>
              <a:rPr lang="en-US" sz="2400" b="0" i="0" dirty="0">
                <a:solidFill>
                  <a:srgbClr val="000000"/>
                </a:solidFill>
                <a:effectLst/>
                <a:latin typeface="Calibri" panose="020F0502020204030204" pitchFamily="34" charset="0"/>
                <a:cs typeface="Calibri" panose="020F0502020204030204" pitchFamily="34" charset="0"/>
              </a:rPr>
              <a:t>48. </a:t>
            </a:r>
            <a:r>
              <a:rPr lang="en-US" sz="2400" b="0" i="0" dirty="0" err="1">
                <a:solidFill>
                  <a:srgbClr val="000000"/>
                </a:solidFill>
                <a:effectLst/>
                <a:latin typeface="Calibri" panose="020F0502020204030204" pitchFamily="34" charset="0"/>
                <a:cs typeface="Calibri" panose="020F0502020204030204" pitchFamily="34" charset="0"/>
              </a:rPr>
              <a:t>Easy_Web_App</a:t>
            </a:r>
            <a:r>
              <a:rPr lang="en-US" sz="2400" b="0" i="0" dirty="0">
                <a:solidFill>
                  <a:srgbClr val="000000"/>
                </a:solidFill>
                <a:effectLst/>
                <a:latin typeface="Calibri" panose="020F0502020204030204" pitchFamily="34" charset="0"/>
                <a:cs typeface="Calibri" panose="020F0502020204030204" pitchFamily="34" charset="0"/>
              </a:rPr>
              <a:t> : Most of the people shopped from Amazon.in, Flipkart.com, Paytm.com, Myntra.com, Snapdeal.com companies and they think that it is easy to use website or application</a:t>
            </a:r>
          </a:p>
          <a:p>
            <a:pPr algn="l"/>
            <a:r>
              <a:rPr lang="en-US" sz="2400" b="0" i="0" dirty="0">
                <a:solidFill>
                  <a:srgbClr val="000000"/>
                </a:solidFill>
                <a:effectLst/>
                <a:latin typeface="Calibri" panose="020F0502020204030204" pitchFamily="34" charset="0"/>
                <a:cs typeface="Calibri" panose="020F0502020204030204" pitchFamily="34" charset="0"/>
              </a:rPr>
              <a:t>49. </a:t>
            </a:r>
            <a:r>
              <a:rPr lang="en-US" sz="2400" b="0" i="0" dirty="0" err="1">
                <a:solidFill>
                  <a:srgbClr val="000000"/>
                </a:solidFill>
                <a:effectLst/>
                <a:latin typeface="Calibri" panose="020F0502020204030204" pitchFamily="34" charset="0"/>
                <a:cs typeface="Calibri" panose="020F0502020204030204" pitchFamily="34" charset="0"/>
              </a:rPr>
              <a:t>Visually_Appealing_WebApp</a:t>
            </a:r>
            <a:r>
              <a:rPr lang="en-US" sz="2400" b="0" i="0" dirty="0">
                <a:solidFill>
                  <a:srgbClr val="000000"/>
                </a:solidFill>
                <a:effectLst/>
                <a:latin typeface="Calibri" panose="020F0502020204030204" pitchFamily="34" charset="0"/>
                <a:cs typeface="Calibri" panose="020F0502020204030204" pitchFamily="34" charset="0"/>
              </a:rPr>
              <a:t> : Amazon.in and Flipkart.com have high visual appealing web-page layout compared to others.</a:t>
            </a:r>
          </a:p>
          <a:p>
            <a:pPr algn="l"/>
            <a:r>
              <a:rPr lang="en-US" sz="2400" b="0" i="0" dirty="0">
                <a:solidFill>
                  <a:srgbClr val="000000"/>
                </a:solidFill>
                <a:effectLst/>
                <a:latin typeface="Calibri" panose="020F0502020204030204" pitchFamily="34" charset="0"/>
                <a:cs typeface="Calibri" panose="020F0502020204030204" pitchFamily="34" charset="0"/>
              </a:rPr>
              <a:t>50. </a:t>
            </a:r>
            <a:r>
              <a:rPr lang="en-US" sz="2400" b="0" i="0" dirty="0" err="1">
                <a:solidFill>
                  <a:srgbClr val="000000"/>
                </a:solidFill>
                <a:effectLst/>
                <a:latin typeface="Calibri" panose="020F0502020204030204" pitchFamily="34" charset="0"/>
                <a:cs typeface="Calibri" panose="020F0502020204030204" pitchFamily="34" charset="0"/>
              </a:rPr>
              <a:t>Product_Variety</a:t>
            </a:r>
            <a:r>
              <a:rPr lang="en-US" sz="2400" b="0" i="0" dirty="0">
                <a:solidFill>
                  <a:srgbClr val="000000"/>
                </a:solidFill>
                <a:effectLst/>
                <a:latin typeface="Calibri" panose="020F0502020204030204" pitchFamily="34" charset="0"/>
                <a:cs typeface="Calibri" panose="020F0502020204030204" pitchFamily="34" charset="0"/>
              </a:rPr>
              <a:t> : 48% of the customers says that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shows wide variety of products in their shopping websites</a:t>
            </a:r>
          </a:p>
          <a:p>
            <a:pPr algn="l"/>
            <a:r>
              <a:rPr lang="en-US" sz="2400" b="0" i="0" dirty="0">
                <a:solidFill>
                  <a:srgbClr val="000000"/>
                </a:solidFill>
                <a:effectLst/>
                <a:latin typeface="Calibri" panose="020F0502020204030204" pitchFamily="34" charset="0"/>
                <a:cs typeface="Calibri" panose="020F0502020204030204" pitchFamily="34" charset="0"/>
              </a:rPr>
              <a:t>51. </a:t>
            </a:r>
            <a:r>
              <a:rPr lang="en-US" sz="2400" b="0" i="0" dirty="0" err="1">
                <a:solidFill>
                  <a:srgbClr val="000000"/>
                </a:solidFill>
                <a:effectLst/>
                <a:latin typeface="Calibri" panose="020F0502020204030204" pitchFamily="34" charset="0"/>
                <a:cs typeface="Calibri" panose="020F0502020204030204" pitchFamily="34" charset="0"/>
              </a:rPr>
              <a:t>Complete_Product_Info</a:t>
            </a:r>
            <a:r>
              <a:rPr lang="en-US" sz="2400" b="0" i="0" dirty="0">
                <a:solidFill>
                  <a:srgbClr val="000000"/>
                </a:solidFill>
                <a:effectLst/>
                <a:latin typeface="Calibri" panose="020F0502020204030204" pitchFamily="34" charset="0"/>
                <a:cs typeface="Calibri" panose="020F0502020204030204" pitchFamily="34" charset="0"/>
              </a:rPr>
              <a:t>: 37% of the customers liked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in displaying complete and relevant information of the products.</a:t>
            </a:r>
          </a:p>
          <a:p>
            <a:pPr algn="l"/>
            <a:r>
              <a:rPr lang="en-US" sz="2400" b="0" i="0" dirty="0">
                <a:solidFill>
                  <a:srgbClr val="000000"/>
                </a:solidFill>
                <a:effectLst/>
                <a:latin typeface="Calibri" panose="020F0502020204030204" pitchFamily="34" charset="0"/>
                <a:cs typeface="Calibri" panose="020F0502020204030204" pitchFamily="34" charset="0"/>
              </a:rPr>
              <a:t>52. </a:t>
            </a:r>
            <a:r>
              <a:rPr lang="en-US" sz="2400" b="0" i="0" dirty="0" err="1">
                <a:solidFill>
                  <a:srgbClr val="000000"/>
                </a:solidFill>
                <a:effectLst/>
                <a:latin typeface="Calibri" panose="020F0502020204030204" pitchFamily="34" charset="0"/>
                <a:cs typeface="Calibri" panose="020F0502020204030204" pitchFamily="34" charset="0"/>
              </a:rPr>
              <a:t>Fast_WebApp</a:t>
            </a:r>
            <a:r>
              <a:rPr lang="en-US" sz="2400" b="0" i="0" dirty="0">
                <a:solidFill>
                  <a:srgbClr val="000000"/>
                </a:solidFill>
                <a:effectLst/>
                <a:latin typeface="Calibri" panose="020F0502020204030204" pitchFamily="34" charset="0"/>
                <a:cs typeface="Calibri" panose="020F0502020204030204" pitchFamily="34" charset="0"/>
              </a:rPr>
              <a:t> : Around 51 customers says that Amazon.in is the fast loading website and application and they liked it. About 44 customers liked the web speed of both amazon and </a:t>
            </a:r>
            <a:r>
              <a:rPr lang="en-US" sz="2400" b="0" i="0" dirty="0" err="1">
                <a:solidFill>
                  <a:srgbClr val="000000"/>
                </a:solidFill>
                <a:effectLst/>
                <a:latin typeface="Calibri" panose="020F0502020204030204" pitchFamily="34" charset="0"/>
                <a:cs typeface="Calibri" panose="020F0502020204030204" pitchFamily="34" charset="0"/>
              </a:rPr>
              <a:t>paytm</a:t>
            </a:r>
            <a:r>
              <a:rPr lang="en-US" sz="2400" b="0" i="0" dirty="0">
                <a:solidFill>
                  <a:srgbClr val="000000"/>
                </a:solidFill>
                <a:effectLst/>
                <a:latin typeface="Calibri" panose="020F0502020204030204" pitchFamily="34" charset="0"/>
                <a:cs typeface="Calibri" panose="020F0502020204030204" pitchFamily="34" charset="0"/>
              </a:rPr>
              <a:t> followed by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a:t>
            </a:r>
          </a:p>
          <a:p>
            <a:pPr algn="l"/>
            <a:r>
              <a:rPr lang="en-US" sz="2400" b="0" i="0" dirty="0">
                <a:solidFill>
                  <a:srgbClr val="000000"/>
                </a:solidFill>
                <a:effectLst/>
                <a:latin typeface="Calibri" panose="020F0502020204030204" pitchFamily="34" charset="0"/>
                <a:cs typeface="Calibri" panose="020F0502020204030204" pitchFamily="34" charset="0"/>
              </a:rPr>
              <a:t>53. </a:t>
            </a:r>
            <a:r>
              <a:rPr lang="en-US" sz="2400" b="0" i="0" dirty="0" err="1">
                <a:solidFill>
                  <a:srgbClr val="000000"/>
                </a:solidFill>
                <a:effectLst/>
                <a:latin typeface="Calibri" panose="020F0502020204030204" pitchFamily="34" charset="0"/>
                <a:cs typeface="Calibri" panose="020F0502020204030204" pitchFamily="34" charset="0"/>
              </a:rPr>
              <a:t>Reliable_WebApp</a:t>
            </a:r>
            <a:r>
              <a:rPr lang="en-US" sz="2400" b="0" i="0" dirty="0">
                <a:solidFill>
                  <a:srgbClr val="000000"/>
                </a:solidFill>
                <a:effectLst/>
                <a:latin typeface="Calibri" panose="020F0502020204030204" pitchFamily="34" charset="0"/>
                <a:cs typeface="Calibri" panose="020F0502020204030204" pitchFamily="34" charset="0"/>
              </a:rPr>
              <a:t> : The count is high for amazon followed by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which means most of the customers liked the reliability of website or application in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220612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70FBF1-1476-652F-AB58-C560D647608F}"/>
              </a:ext>
            </a:extLst>
          </p:cNvPr>
          <p:cNvSpPr txBox="1"/>
          <p:nvPr/>
        </p:nvSpPr>
        <p:spPr>
          <a:xfrm>
            <a:off x="460744" y="601935"/>
            <a:ext cx="11270511" cy="5262979"/>
          </a:xfrm>
          <a:prstGeom prst="rect">
            <a:avLst/>
          </a:prstGeom>
          <a:noFill/>
        </p:spPr>
        <p:txBody>
          <a:bodyPr wrap="square">
            <a:spAutoFit/>
          </a:bodyPr>
          <a:lstStyle/>
          <a:p>
            <a:pPr algn="l"/>
            <a:r>
              <a:rPr lang="en-US" sz="2400" b="0" i="0" dirty="0">
                <a:solidFill>
                  <a:srgbClr val="000000"/>
                </a:solidFill>
                <a:effectLst/>
                <a:latin typeface="Calibri" panose="020F0502020204030204" pitchFamily="34" charset="0"/>
                <a:cs typeface="Calibri" panose="020F0502020204030204" pitchFamily="34" charset="0"/>
              </a:rPr>
              <a:t>54. </a:t>
            </a:r>
            <a:r>
              <a:rPr lang="en-US" sz="2400" b="0" i="0" dirty="0" err="1">
                <a:solidFill>
                  <a:srgbClr val="000000"/>
                </a:solidFill>
                <a:effectLst/>
                <a:latin typeface="Calibri" panose="020F0502020204030204" pitchFamily="34" charset="0"/>
                <a:cs typeface="Calibri" panose="020F0502020204030204" pitchFamily="34" charset="0"/>
              </a:rPr>
              <a:t>Quick_Purchase</a:t>
            </a:r>
            <a:r>
              <a:rPr lang="en-US" sz="2400" b="0" i="0" dirty="0">
                <a:solidFill>
                  <a:srgbClr val="000000"/>
                </a:solidFill>
                <a:effectLst/>
                <a:latin typeface="Calibri" panose="020F0502020204030204" pitchFamily="34" charset="0"/>
                <a:cs typeface="Calibri" panose="020F0502020204030204" pitchFamily="34" charset="0"/>
              </a:rPr>
              <a:t> : Most of the customers likes Amazon's quickness to complete the purchase followed by Flipkart's and only few of the customers likes Myntra website.</a:t>
            </a:r>
          </a:p>
          <a:p>
            <a:pPr algn="l"/>
            <a:r>
              <a:rPr lang="en-US" sz="2400" b="0" i="0" dirty="0">
                <a:solidFill>
                  <a:srgbClr val="000000"/>
                </a:solidFill>
                <a:effectLst/>
                <a:latin typeface="Calibri" panose="020F0502020204030204" pitchFamily="34" charset="0"/>
                <a:cs typeface="Calibri" panose="020F0502020204030204" pitchFamily="34" charset="0"/>
              </a:rPr>
              <a:t>55. </a:t>
            </a:r>
            <a:r>
              <a:rPr lang="en-US" sz="2400" b="0" i="0" dirty="0" err="1">
                <a:solidFill>
                  <a:srgbClr val="000000"/>
                </a:solidFill>
                <a:effectLst/>
                <a:latin typeface="Calibri" panose="020F0502020204030204" pitchFamily="34" charset="0"/>
                <a:cs typeface="Calibri" panose="020F0502020204030204" pitchFamily="34" charset="0"/>
              </a:rPr>
              <a:t>Payment_Options_Availability</a:t>
            </a:r>
            <a:r>
              <a:rPr lang="en-US" sz="2400" b="0" i="0" dirty="0">
                <a:solidFill>
                  <a:srgbClr val="000000"/>
                </a:solidFill>
                <a:effectLst/>
                <a:latin typeface="Calibri" panose="020F0502020204030204" pitchFamily="34" charset="0"/>
                <a:cs typeface="Calibri" panose="020F0502020204030204" pitchFamily="34" charset="0"/>
              </a:rPr>
              <a:t> : In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websites there are several payment options </a:t>
            </a:r>
            <a:r>
              <a:rPr lang="en-US" sz="2400" b="0" i="0" dirty="0" err="1">
                <a:solidFill>
                  <a:srgbClr val="000000"/>
                </a:solidFill>
                <a:effectLst/>
                <a:latin typeface="Calibri" panose="020F0502020204030204" pitchFamily="34" charset="0"/>
                <a:cs typeface="Calibri" panose="020F0502020204030204" pitchFamily="34" charset="0"/>
              </a:rPr>
              <a:t>availabel</a:t>
            </a:r>
            <a:r>
              <a:rPr lang="en-US" sz="2400" b="0" i="0" dirty="0">
                <a:solidFill>
                  <a:srgbClr val="000000"/>
                </a:solidFill>
                <a:effectLst/>
                <a:latin typeface="Calibri" panose="020F0502020204030204" pitchFamily="34" charset="0"/>
                <a:cs typeface="Calibri" panose="020F0502020204030204" pitchFamily="34" charset="0"/>
              </a:rPr>
              <a:t> compared to the other shopping websites.</a:t>
            </a:r>
          </a:p>
          <a:p>
            <a:pPr algn="l"/>
            <a:r>
              <a:rPr lang="en-US" sz="2400" b="0" i="0" dirty="0">
                <a:solidFill>
                  <a:srgbClr val="000000"/>
                </a:solidFill>
                <a:effectLst/>
                <a:latin typeface="Calibri" panose="020F0502020204030204" pitchFamily="34" charset="0"/>
                <a:cs typeface="Calibri" panose="020F0502020204030204" pitchFamily="34" charset="0"/>
              </a:rPr>
              <a:t>56. </a:t>
            </a:r>
            <a:r>
              <a:rPr lang="en-US" sz="2400" b="0" i="0" dirty="0" err="1">
                <a:solidFill>
                  <a:srgbClr val="000000"/>
                </a:solidFill>
                <a:effectLst/>
                <a:latin typeface="Calibri" panose="020F0502020204030204" pitchFamily="34" charset="0"/>
                <a:cs typeface="Calibri" panose="020F0502020204030204" pitchFamily="34" charset="0"/>
              </a:rPr>
              <a:t>Fast_Delivery</a:t>
            </a:r>
            <a:r>
              <a:rPr lang="en-US" sz="2400" b="0" i="0" dirty="0">
                <a:solidFill>
                  <a:srgbClr val="000000"/>
                </a:solidFill>
                <a:effectLst/>
                <a:latin typeface="Calibri" panose="020F0502020204030204" pitchFamily="34" charset="0"/>
                <a:cs typeface="Calibri" panose="020F0502020204030204" pitchFamily="34" charset="0"/>
              </a:rPr>
              <a:t> : Most of the customers liked Amazon's delivery speed followed by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and </a:t>
            </a:r>
            <a:r>
              <a:rPr lang="en-US" sz="2400" b="0" i="0" dirty="0" err="1">
                <a:solidFill>
                  <a:srgbClr val="000000"/>
                </a:solidFill>
                <a:effectLst/>
                <a:latin typeface="Calibri" panose="020F0502020204030204" pitchFamily="34" charset="0"/>
                <a:cs typeface="Calibri" panose="020F0502020204030204" pitchFamily="34" charset="0"/>
              </a:rPr>
              <a:t>snapdeal</a:t>
            </a:r>
            <a:r>
              <a:rPr lang="en-US" sz="2400" b="0" i="0" dirty="0">
                <a:solidFill>
                  <a:srgbClr val="000000"/>
                </a:solidFill>
                <a:effectLst/>
                <a:latin typeface="Calibri" panose="020F0502020204030204" pitchFamily="34" charset="0"/>
                <a:cs typeface="Calibri" panose="020F0502020204030204" pitchFamily="34" charset="0"/>
              </a:rPr>
              <a:t>.</a:t>
            </a:r>
          </a:p>
          <a:p>
            <a:pPr algn="l"/>
            <a:r>
              <a:rPr lang="en-US" sz="2400" b="0" i="0" dirty="0">
                <a:solidFill>
                  <a:srgbClr val="000000"/>
                </a:solidFill>
                <a:effectLst/>
                <a:latin typeface="Calibri" panose="020F0502020204030204" pitchFamily="34" charset="0"/>
                <a:cs typeface="Calibri" panose="020F0502020204030204" pitchFamily="34" charset="0"/>
              </a:rPr>
              <a:t>57. </a:t>
            </a:r>
            <a:r>
              <a:rPr lang="en-US" sz="2400" b="0" i="0" dirty="0" err="1">
                <a:solidFill>
                  <a:srgbClr val="000000"/>
                </a:solidFill>
                <a:effectLst/>
                <a:latin typeface="Calibri" panose="020F0502020204030204" pitchFamily="34" charset="0"/>
                <a:cs typeface="Calibri" panose="020F0502020204030204" pitchFamily="34" charset="0"/>
              </a:rPr>
              <a:t>Customer_Privacy_Info</a:t>
            </a:r>
            <a:r>
              <a:rPr lang="en-US" sz="2400" b="0" i="0" dirty="0">
                <a:solidFill>
                  <a:srgbClr val="000000"/>
                </a:solidFill>
                <a:effectLst/>
                <a:latin typeface="Calibri" panose="020F0502020204030204" pitchFamily="34" charset="0"/>
                <a:cs typeface="Calibri" panose="020F0502020204030204" pitchFamily="34" charset="0"/>
              </a:rPr>
              <a:t> : Most of the customers trusts Amazon followed by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in terms of keeping the privacy of their data information.</a:t>
            </a:r>
          </a:p>
          <a:p>
            <a:pPr algn="l"/>
            <a:r>
              <a:rPr lang="en-US" sz="2400" b="0" i="0" dirty="0">
                <a:solidFill>
                  <a:srgbClr val="000000"/>
                </a:solidFill>
                <a:effectLst/>
                <a:latin typeface="Calibri" panose="020F0502020204030204" pitchFamily="34" charset="0"/>
                <a:cs typeface="Calibri" panose="020F0502020204030204" pitchFamily="34" charset="0"/>
              </a:rPr>
              <a:t>58. </a:t>
            </a:r>
            <a:r>
              <a:rPr lang="en-US" sz="2400" b="0" i="0" dirty="0" err="1">
                <a:solidFill>
                  <a:srgbClr val="000000"/>
                </a:solidFill>
                <a:effectLst/>
                <a:latin typeface="Calibri" panose="020F0502020204030204" pitchFamily="34" charset="0"/>
                <a:cs typeface="Calibri" panose="020F0502020204030204" pitchFamily="34" charset="0"/>
              </a:rPr>
              <a:t>Financial_Security_Info</a:t>
            </a:r>
            <a:r>
              <a:rPr lang="en-US" sz="2400" b="0" i="0" dirty="0">
                <a:solidFill>
                  <a:srgbClr val="000000"/>
                </a:solidFill>
                <a:effectLst/>
                <a:latin typeface="Calibri" panose="020F0502020204030204" pitchFamily="34" charset="0"/>
                <a:cs typeface="Calibri" panose="020F0502020204030204" pitchFamily="34" charset="0"/>
              </a:rPr>
              <a:t> : The count is high for the customers who </a:t>
            </a:r>
            <a:r>
              <a:rPr lang="en-US" sz="2400" b="0" i="0" dirty="0" err="1">
                <a:solidFill>
                  <a:srgbClr val="000000"/>
                </a:solidFill>
                <a:effectLst/>
                <a:latin typeface="Calibri" panose="020F0502020204030204" pitchFamily="34" charset="0"/>
                <a:cs typeface="Calibri" panose="020F0502020204030204" pitchFamily="34" charset="0"/>
              </a:rPr>
              <a:t>belives</a:t>
            </a:r>
            <a:r>
              <a:rPr lang="en-US" sz="2400" b="0" i="0" dirty="0">
                <a:solidFill>
                  <a:srgbClr val="000000"/>
                </a:solidFill>
                <a:effectLst/>
                <a:latin typeface="Calibri" panose="020F0502020204030204" pitchFamily="34" charset="0"/>
                <a:cs typeface="Calibri" panose="020F0502020204030204" pitchFamily="34" charset="0"/>
              </a:rPr>
              <a:t> that amazon website keeps their financial information </a:t>
            </a:r>
            <a:r>
              <a:rPr lang="en-US" sz="2400" b="0" i="0" dirty="0" err="1">
                <a:solidFill>
                  <a:srgbClr val="000000"/>
                </a:solidFill>
                <a:effectLst/>
                <a:latin typeface="Calibri" panose="020F0502020204030204" pitchFamily="34" charset="0"/>
                <a:cs typeface="Calibri" panose="020F0502020204030204" pitchFamily="34" charset="0"/>
              </a:rPr>
              <a:t>secreate</a:t>
            </a:r>
            <a:r>
              <a:rPr lang="en-US" sz="2400" b="0" i="0" dirty="0">
                <a:solidFill>
                  <a:srgbClr val="000000"/>
                </a:solidFill>
                <a:effectLst/>
                <a:latin typeface="Calibri" panose="020F0502020204030204" pitchFamily="34" charset="0"/>
                <a:cs typeface="Calibri" panose="020F0502020204030204" pitchFamily="34" charset="0"/>
              </a:rPr>
              <a:t> also the customers trusts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Myntra, Snapdeal and </a:t>
            </a:r>
            <a:r>
              <a:rPr lang="en-US" sz="2400" b="0" i="0" dirty="0" err="1">
                <a:solidFill>
                  <a:srgbClr val="000000"/>
                </a:solidFill>
                <a:effectLst/>
                <a:latin typeface="Calibri" panose="020F0502020204030204" pitchFamily="34" charset="0"/>
                <a:cs typeface="Calibri" panose="020F0502020204030204" pitchFamily="34" charset="0"/>
              </a:rPr>
              <a:t>paytm</a:t>
            </a:r>
            <a:r>
              <a:rPr lang="en-US" sz="2400" b="0" i="0" dirty="0">
                <a:solidFill>
                  <a:srgbClr val="000000"/>
                </a:solidFill>
                <a:effectLst/>
                <a:latin typeface="Calibri" panose="020F0502020204030204" pitchFamily="34" charset="0"/>
                <a:cs typeface="Calibri" panose="020F0502020204030204" pitchFamily="34" charset="0"/>
              </a:rPr>
              <a:t> in terms of keeping their financial information secured.</a:t>
            </a:r>
          </a:p>
          <a:p>
            <a:pPr algn="l"/>
            <a:r>
              <a:rPr lang="en-US" sz="2400" b="0" i="0" dirty="0">
                <a:solidFill>
                  <a:srgbClr val="000000"/>
                </a:solidFill>
                <a:effectLst/>
                <a:latin typeface="Calibri" panose="020F0502020204030204" pitchFamily="34" charset="0"/>
                <a:cs typeface="Calibri" panose="020F0502020204030204" pitchFamily="34" charset="0"/>
              </a:rPr>
              <a:t>59. </a:t>
            </a:r>
            <a:r>
              <a:rPr lang="en-US" sz="2400" b="0" i="0" dirty="0" err="1">
                <a:solidFill>
                  <a:srgbClr val="000000"/>
                </a:solidFill>
                <a:effectLst/>
                <a:latin typeface="Calibri" panose="020F0502020204030204" pitchFamily="34" charset="0"/>
                <a:cs typeface="Calibri" panose="020F0502020204030204" pitchFamily="34" charset="0"/>
              </a:rPr>
              <a:t>Perceived_Trustworthiness</a:t>
            </a:r>
            <a:r>
              <a:rPr lang="en-US" sz="2400" b="0" i="0" dirty="0">
                <a:solidFill>
                  <a:srgbClr val="000000"/>
                </a:solidFill>
                <a:effectLst/>
                <a:latin typeface="Calibri" panose="020F0502020204030204" pitchFamily="34" charset="0"/>
                <a:cs typeface="Calibri" panose="020F0502020204030204" pitchFamily="34" charset="0"/>
              </a:rPr>
              <a:t> : Most of the customers believed that Amazon has perceived trustworthiness compared to others. Apart from this customers believed that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and Myntra also have perceived </a:t>
            </a:r>
            <a:r>
              <a:rPr lang="en-US" sz="2400" b="0" i="0" dirty="0" err="1">
                <a:solidFill>
                  <a:srgbClr val="000000"/>
                </a:solidFill>
                <a:effectLst/>
                <a:latin typeface="Calibri" panose="020F0502020204030204" pitchFamily="34" charset="0"/>
                <a:cs typeface="Calibri" panose="020F0502020204030204" pitchFamily="34" charset="0"/>
              </a:rPr>
              <a:t>trustworthness</a:t>
            </a:r>
            <a:r>
              <a:rPr lang="en-US" sz="2400" b="0" i="0" dirty="0">
                <a:solidFill>
                  <a:srgbClr val="000000"/>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89638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7F673-330B-BE6E-0C22-FC16E8609FF3}"/>
              </a:ext>
            </a:extLst>
          </p:cNvPr>
          <p:cNvSpPr txBox="1"/>
          <p:nvPr/>
        </p:nvSpPr>
        <p:spPr>
          <a:xfrm>
            <a:off x="520995" y="1028343"/>
            <a:ext cx="11142921" cy="4154984"/>
          </a:xfrm>
          <a:prstGeom prst="rect">
            <a:avLst/>
          </a:prstGeom>
          <a:noFill/>
        </p:spPr>
        <p:txBody>
          <a:bodyPr wrap="square">
            <a:spAutoFit/>
          </a:bodyPr>
          <a:lstStyle/>
          <a:p>
            <a:pPr algn="l"/>
            <a:r>
              <a:rPr lang="en-US" sz="2400" b="0" i="0" dirty="0">
                <a:solidFill>
                  <a:srgbClr val="000000"/>
                </a:solidFill>
                <a:effectLst/>
                <a:latin typeface="Calibri" panose="020F0502020204030204" pitchFamily="34" charset="0"/>
                <a:cs typeface="Calibri" panose="020F0502020204030204" pitchFamily="34" charset="0"/>
              </a:rPr>
              <a:t>60. </a:t>
            </a:r>
            <a:r>
              <a:rPr lang="en-US" sz="2400" b="0" i="0" dirty="0" err="1">
                <a:solidFill>
                  <a:srgbClr val="000000"/>
                </a:solidFill>
                <a:effectLst/>
                <a:latin typeface="Calibri" panose="020F0502020204030204" pitchFamily="34" charset="0"/>
                <a:cs typeface="Calibri" panose="020F0502020204030204" pitchFamily="34" charset="0"/>
              </a:rPr>
              <a:t>Multichannel_Assistance</a:t>
            </a:r>
            <a:r>
              <a:rPr lang="en-US" sz="2400" b="0" i="0" dirty="0">
                <a:solidFill>
                  <a:srgbClr val="000000"/>
                </a:solidFill>
                <a:effectLst/>
                <a:latin typeface="Calibri" panose="020F0502020204030204" pitchFamily="34" charset="0"/>
                <a:cs typeface="Calibri" panose="020F0502020204030204" pitchFamily="34" charset="0"/>
              </a:rPr>
              <a:t> : Most of the customers like </a:t>
            </a:r>
            <a:r>
              <a:rPr lang="en-US" sz="2400" b="0" i="0" dirty="0" err="1">
                <a:solidFill>
                  <a:srgbClr val="000000"/>
                </a:solidFill>
                <a:effectLst/>
                <a:latin typeface="Calibri" panose="020F0502020204030204" pitchFamily="34" charset="0"/>
                <a:cs typeface="Calibri" panose="020F0502020204030204" pitchFamily="34" charset="0"/>
              </a:rPr>
              <a:t>Amazone</a:t>
            </a:r>
            <a:r>
              <a:rPr lang="en-US" sz="2400" b="0" i="0" dirty="0">
                <a:solidFill>
                  <a:srgbClr val="000000"/>
                </a:solidFill>
                <a:effectLst/>
                <a:latin typeface="Calibri" panose="020F0502020204030204" pitchFamily="34" charset="0"/>
                <a:cs typeface="Calibri" panose="020F0502020204030204" pitchFamily="34" charset="0"/>
              </a:rPr>
              <a:t> </a:t>
            </a:r>
            <a:r>
              <a:rPr lang="en-US" sz="2400" b="0" i="0" dirty="0" err="1">
                <a:solidFill>
                  <a:srgbClr val="000000"/>
                </a:solidFill>
                <a:effectLst/>
                <a:latin typeface="Calibri" panose="020F0502020204030204" pitchFamily="34" charset="0"/>
                <a:cs typeface="Calibri" panose="020F0502020204030204" pitchFamily="34" charset="0"/>
              </a:rPr>
              <a:t>interms</a:t>
            </a:r>
            <a:r>
              <a:rPr lang="en-US" sz="2400" b="0" i="0" dirty="0">
                <a:solidFill>
                  <a:srgbClr val="000000"/>
                </a:solidFill>
                <a:effectLst/>
                <a:latin typeface="Calibri" panose="020F0502020204030204" pitchFamily="34" charset="0"/>
                <a:cs typeface="Calibri" panose="020F0502020204030204" pitchFamily="34" charset="0"/>
              </a:rPr>
              <a:t> of presence of online assistance through multi-channel followed by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Myntra and </a:t>
            </a:r>
            <a:r>
              <a:rPr lang="en-US" sz="2400" b="0" i="0" dirty="0" err="1">
                <a:solidFill>
                  <a:srgbClr val="000000"/>
                </a:solidFill>
                <a:effectLst/>
                <a:latin typeface="Calibri" panose="020F0502020204030204" pitchFamily="34" charset="0"/>
                <a:cs typeface="Calibri" panose="020F0502020204030204" pitchFamily="34" charset="0"/>
              </a:rPr>
              <a:t>snapdeal</a:t>
            </a:r>
            <a:r>
              <a:rPr lang="en-US" sz="2400" b="0" i="0" dirty="0">
                <a:solidFill>
                  <a:srgbClr val="000000"/>
                </a:solidFill>
                <a:effectLst/>
                <a:latin typeface="Calibri" panose="020F0502020204030204" pitchFamily="34" charset="0"/>
                <a:cs typeface="Calibri" panose="020F0502020204030204" pitchFamily="34" charset="0"/>
              </a:rPr>
              <a:t>.</a:t>
            </a:r>
          </a:p>
          <a:p>
            <a:pPr algn="l"/>
            <a:r>
              <a:rPr lang="en-US" sz="2400" b="0" i="0" dirty="0">
                <a:solidFill>
                  <a:srgbClr val="000000"/>
                </a:solidFill>
                <a:effectLst/>
                <a:latin typeface="Calibri" panose="020F0502020204030204" pitchFamily="34" charset="0"/>
                <a:cs typeface="Calibri" panose="020F0502020204030204" pitchFamily="34" charset="0"/>
              </a:rPr>
              <a:t>61. </a:t>
            </a:r>
            <a:r>
              <a:rPr lang="en-US" sz="2400" b="0" i="0" dirty="0" err="1">
                <a:solidFill>
                  <a:srgbClr val="000000"/>
                </a:solidFill>
                <a:effectLst/>
                <a:latin typeface="Calibri" panose="020F0502020204030204" pitchFamily="34" charset="0"/>
                <a:cs typeface="Calibri" panose="020F0502020204030204" pitchFamily="34" charset="0"/>
              </a:rPr>
              <a:t>Long_Login_Time</a:t>
            </a:r>
            <a:r>
              <a:rPr lang="en-US" sz="2400" b="0" i="0" dirty="0">
                <a:solidFill>
                  <a:srgbClr val="000000"/>
                </a:solidFill>
                <a:effectLst/>
                <a:latin typeface="Calibri" panose="020F0502020204030204" pitchFamily="34" charset="0"/>
                <a:cs typeface="Calibri" panose="020F0502020204030204" pitchFamily="34" charset="0"/>
              </a:rPr>
              <a:t> : Most of the customers agreed that Amazon takes longer time to get logged them in.</a:t>
            </a:r>
          </a:p>
          <a:p>
            <a:pPr algn="l"/>
            <a:r>
              <a:rPr lang="en-US" sz="2400" b="0" i="0" dirty="0">
                <a:solidFill>
                  <a:srgbClr val="000000"/>
                </a:solidFill>
                <a:effectLst/>
                <a:latin typeface="Calibri" panose="020F0502020204030204" pitchFamily="34" charset="0"/>
                <a:cs typeface="Calibri" panose="020F0502020204030204" pitchFamily="34" charset="0"/>
              </a:rPr>
              <a:t>62. </a:t>
            </a:r>
            <a:r>
              <a:rPr lang="en-US" sz="2400" b="0" i="0" dirty="0" err="1">
                <a:solidFill>
                  <a:srgbClr val="000000"/>
                </a:solidFill>
                <a:effectLst/>
                <a:latin typeface="Calibri" panose="020F0502020204030204" pitchFamily="34" charset="0"/>
                <a:cs typeface="Calibri" panose="020F0502020204030204" pitchFamily="34" charset="0"/>
              </a:rPr>
              <a:t>Long_Display_Time</a:t>
            </a:r>
            <a:r>
              <a:rPr lang="en-US" sz="2400" b="0" i="0" dirty="0">
                <a:solidFill>
                  <a:srgbClr val="000000"/>
                </a:solidFill>
                <a:effectLst/>
                <a:latin typeface="Calibri" panose="020F0502020204030204" pitchFamily="34" charset="0"/>
                <a:cs typeface="Calibri" panose="020F0502020204030204" pitchFamily="34" charset="0"/>
              </a:rPr>
              <a:t> : Customers believes that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takes longer time in display the graphics and photos in sales period.</a:t>
            </a:r>
          </a:p>
          <a:p>
            <a:pPr algn="l"/>
            <a:r>
              <a:rPr lang="en-US" sz="2400" b="0" i="0" dirty="0">
                <a:solidFill>
                  <a:srgbClr val="000000"/>
                </a:solidFill>
                <a:effectLst/>
                <a:latin typeface="Calibri" panose="020F0502020204030204" pitchFamily="34" charset="0"/>
                <a:cs typeface="Calibri" panose="020F0502020204030204" pitchFamily="34" charset="0"/>
              </a:rPr>
              <a:t>63. </a:t>
            </a:r>
            <a:r>
              <a:rPr lang="en-US" sz="2400" b="0" i="0" dirty="0" err="1">
                <a:solidFill>
                  <a:srgbClr val="000000"/>
                </a:solidFill>
                <a:effectLst/>
                <a:latin typeface="Calibri" panose="020F0502020204030204" pitchFamily="34" charset="0"/>
                <a:cs typeface="Calibri" panose="020F0502020204030204" pitchFamily="34" charset="0"/>
              </a:rPr>
              <a:t>Late_Price_Declare</a:t>
            </a:r>
            <a:r>
              <a:rPr lang="en-US" sz="2400" b="0" i="0" dirty="0">
                <a:solidFill>
                  <a:srgbClr val="000000"/>
                </a:solidFill>
                <a:effectLst/>
                <a:latin typeface="Calibri" panose="020F0502020204030204" pitchFamily="34" charset="0"/>
                <a:cs typeface="Calibri" panose="020F0502020204030204" pitchFamily="34" charset="0"/>
              </a:rPr>
              <a:t> : Myntra and </a:t>
            </a:r>
            <a:r>
              <a:rPr lang="en-US" sz="2400" b="0" i="0" dirty="0" err="1">
                <a:solidFill>
                  <a:srgbClr val="000000"/>
                </a:solidFill>
                <a:effectLst/>
                <a:latin typeface="Calibri" panose="020F0502020204030204" pitchFamily="34" charset="0"/>
                <a:cs typeface="Calibri" panose="020F0502020204030204" pitchFamily="34" charset="0"/>
              </a:rPr>
              <a:t>paytm</a:t>
            </a:r>
            <a:r>
              <a:rPr lang="en-US" sz="2400" b="0" i="0" dirty="0">
                <a:solidFill>
                  <a:srgbClr val="000000"/>
                </a:solidFill>
                <a:effectLst/>
                <a:latin typeface="Calibri" panose="020F0502020204030204" pitchFamily="34" charset="0"/>
                <a:cs typeface="Calibri" panose="020F0502020204030204" pitchFamily="34" charset="0"/>
              </a:rPr>
              <a:t> have late declaration of price in promotion/sales period compared to others.</a:t>
            </a:r>
          </a:p>
          <a:p>
            <a:pPr algn="l"/>
            <a:r>
              <a:rPr lang="en-US" sz="2400" b="0" i="0" dirty="0">
                <a:solidFill>
                  <a:srgbClr val="000000"/>
                </a:solidFill>
                <a:effectLst/>
                <a:latin typeface="Calibri" panose="020F0502020204030204" pitchFamily="34" charset="0"/>
                <a:cs typeface="Calibri" panose="020F0502020204030204" pitchFamily="34" charset="0"/>
              </a:rPr>
              <a:t>64. </a:t>
            </a:r>
            <a:r>
              <a:rPr lang="en-US" sz="2400" b="0" i="0" dirty="0" err="1">
                <a:solidFill>
                  <a:srgbClr val="000000"/>
                </a:solidFill>
                <a:effectLst/>
                <a:latin typeface="Calibri" panose="020F0502020204030204" pitchFamily="34" charset="0"/>
                <a:cs typeface="Calibri" panose="020F0502020204030204" pitchFamily="34" charset="0"/>
              </a:rPr>
              <a:t>Long_Loading_Time</a:t>
            </a:r>
            <a:r>
              <a:rPr lang="en-US" sz="2400" b="0" i="0" dirty="0">
                <a:solidFill>
                  <a:srgbClr val="000000"/>
                </a:solidFill>
                <a:effectLst/>
                <a:latin typeface="Calibri" panose="020F0502020204030204" pitchFamily="34" charset="0"/>
                <a:cs typeface="Calibri" panose="020F0502020204030204" pitchFamily="34" charset="0"/>
              </a:rPr>
              <a:t> : Myntra and </a:t>
            </a:r>
            <a:r>
              <a:rPr lang="en-US" sz="2400" b="0" i="0" dirty="0" err="1">
                <a:solidFill>
                  <a:srgbClr val="000000"/>
                </a:solidFill>
                <a:effectLst/>
                <a:latin typeface="Calibri" panose="020F0502020204030204" pitchFamily="34" charset="0"/>
                <a:cs typeface="Calibri" panose="020F0502020204030204" pitchFamily="34" charset="0"/>
              </a:rPr>
              <a:t>paytm</a:t>
            </a:r>
            <a:r>
              <a:rPr lang="en-US" sz="2400" b="0" i="0" dirty="0">
                <a:solidFill>
                  <a:srgbClr val="000000"/>
                </a:solidFill>
                <a:effectLst/>
                <a:latin typeface="Calibri" panose="020F0502020204030204" pitchFamily="34" charset="0"/>
                <a:cs typeface="Calibri" panose="020F0502020204030204" pitchFamily="34" charset="0"/>
              </a:rPr>
              <a:t> takes longer page loading time.</a:t>
            </a:r>
          </a:p>
          <a:p>
            <a:pPr algn="l"/>
            <a:r>
              <a:rPr lang="en-US" sz="2400" b="0" i="0" dirty="0">
                <a:solidFill>
                  <a:srgbClr val="000000"/>
                </a:solidFill>
                <a:effectLst/>
                <a:latin typeface="Calibri" panose="020F0502020204030204" pitchFamily="34" charset="0"/>
                <a:cs typeface="Calibri" panose="020F0502020204030204" pitchFamily="34" charset="0"/>
              </a:rPr>
              <a:t>65. </a:t>
            </a:r>
            <a:r>
              <a:rPr lang="en-US" sz="2400" b="0" i="0" dirty="0" err="1">
                <a:solidFill>
                  <a:srgbClr val="000000"/>
                </a:solidFill>
                <a:effectLst/>
                <a:latin typeface="Calibri" panose="020F0502020204030204" pitchFamily="34" charset="0"/>
                <a:cs typeface="Calibri" panose="020F0502020204030204" pitchFamily="34" charset="0"/>
              </a:rPr>
              <a:t>Limited_Payment_Mode</a:t>
            </a:r>
            <a:r>
              <a:rPr lang="en-US" sz="2400" b="0" i="0" dirty="0">
                <a:solidFill>
                  <a:srgbClr val="000000"/>
                </a:solidFill>
                <a:effectLst/>
                <a:latin typeface="Calibri" panose="020F0502020204030204" pitchFamily="34" charset="0"/>
                <a:cs typeface="Calibri" panose="020F0502020204030204" pitchFamily="34" charset="0"/>
              </a:rPr>
              <a:t> : Snapdeal.com has limited mode of payment on most products followed by Amazon.in.</a:t>
            </a:r>
          </a:p>
        </p:txBody>
      </p:sp>
    </p:spTree>
    <p:extLst>
      <p:ext uri="{BB962C8B-B14F-4D97-AF65-F5344CB8AC3E}">
        <p14:creationId xmlns:p14="http://schemas.microsoft.com/office/powerpoint/2010/main" val="1540029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4537E2-92B6-C698-9961-4AF14E3595CA}"/>
              </a:ext>
            </a:extLst>
          </p:cNvPr>
          <p:cNvSpPr txBox="1"/>
          <p:nvPr/>
        </p:nvSpPr>
        <p:spPr>
          <a:xfrm>
            <a:off x="583019" y="1040081"/>
            <a:ext cx="11025962" cy="3785652"/>
          </a:xfrm>
          <a:prstGeom prst="rect">
            <a:avLst/>
          </a:prstGeom>
          <a:noFill/>
        </p:spPr>
        <p:txBody>
          <a:bodyPr wrap="square">
            <a:spAutoFit/>
          </a:bodyPr>
          <a:lstStyle/>
          <a:p>
            <a:pPr algn="l"/>
            <a:r>
              <a:rPr lang="en-US" sz="2400" b="0" i="0" dirty="0">
                <a:solidFill>
                  <a:srgbClr val="000000"/>
                </a:solidFill>
                <a:effectLst/>
                <a:latin typeface="Calibri" panose="020F0502020204030204" pitchFamily="34" charset="0"/>
                <a:cs typeface="Calibri" panose="020F0502020204030204" pitchFamily="34" charset="0"/>
              </a:rPr>
              <a:t>66. </a:t>
            </a:r>
            <a:r>
              <a:rPr lang="en-US" sz="2400" b="0" i="0" dirty="0" err="1">
                <a:solidFill>
                  <a:srgbClr val="000000"/>
                </a:solidFill>
                <a:effectLst/>
                <a:latin typeface="Calibri" panose="020F0502020204030204" pitchFamily="34" charset="0"/>
                <a:cs typeface="Calibri" panose="020F0502020204030204" pitchFamily="34" charset="0"/>
              </a:rPr>
              <a:t>Late_Delivery</a:t>
            </a:r>
            <a:r>
              <a:rPr lang="en-US" sz="2400" b="0" i="0" dirty="0">
                <a:solidFill>
                  <a:srgbClr val="000000"/>
                </a:solidFill>
                <a:effectLst/>
                <a:latin typeface="Calibri" panose="020F0502020204030204" pitchFamily="34" charset="0"/>
                <a:cs typeface="Calibri" panose="020F0502020204030204" pitchFamily="34" charset="0"/>
              </a:rPr>
              <a:t> : In terms of time taken in product delivery Paytm has highest count followed by Snapdeal.com.</a:t>
            </a:r>
          </a:p>
          <a:p>
            <a:pPr algn="l"/>
            <a:r>
              <a:rPr lang="en-US" sz="2400" b="0" i="0" dirty="0">
                <a:solidFill>
                  <a:srgbClr val="000000"/>
                </a:solidFill>
                <a:effectLst/>
                <a:latin typeface="Calibri" panose="020F0502020204030204" pitchFamily="34" charset="0"/>
                <a:cs typeface="Calibri" panose="020F0502020204030204" pitchFamily="34" charset="0"/>
              </a:rPr>
              <a:t>67. </a:t>
            </a:r>
            <a:r>
              <a:rPr lang="en-US" sz="2400" b="0" i="0" dirty="0" err="1">
                <a:solidFill>
                  <a:srgbClr val="000000"/>
                </a:solidFill>
                <a:effectLst/>
                <a:latin typeface="Calibri" panose="020F0502020204030204" pitchFamily="34" charset="0"/>
                <a:cs typeface="Calibri" panose="020F0502020204030204" pitchFamily="34" charset="0"/>
              </a:rPr>
              <a:t>WebApp_Design_Change</a:t>
            </a:r>
            <a:r>
              <a:rPr lang="en-US" sz="2400" b="0" i="0" dirty="0">
                <a:solidFill>
                  <a:srgbClr val="000000"/>
                </a:solidFill>
                <a:effectLst/>
                <a:latin typeface="Calibri" panose="020F0502020204030204" pitchFamily="34" charset="0"/>
                <a:cs typeface="Calibri" panose="020F0502020204030204" pitchFamily="34" charset="0"/>
              </a:rPr>
              <a:t> : Most of the customers disliked change in website/Application design on amazon followed by </a:t>
            </a:r>
            <a:r>
              <a:rPr lang="en-US" sz="2400" b="0" i="0" dirty="0" err="1">
                <a:solidFill>
                  <a:srgbClr val="000000"/>
                </a:solidFill>
                <a:effectLst/>
                <a:latin typeface="Calibri" panose="020F0502020204030204" pitchFamily="34" charset="0"/>
                <a:cs typeface="Calibri" panose="020F0502020204030204" pitchFamily="34" charset="0"/>
              </a:rPr>
              <a:t>paytm</a:t>
            </a:r>
            <a:r>
              <a:rPr lang="en-US" sz="2400" b="0" i="0" dirty="0">
                <a:solidFill>
                  <a:srgbClr val="000000"/>
                </a:solidFill>
                <a:effectLst/>
                <a:latin typeface="Calibri" panose="020F0502020204030204" pitchFamily="34" charset="0"/>
                <a:cs typeface="Calibri" panose="020F0502020204030204" pitchFamily="34" charset="0"/>
              </a:rPr>
              <a:t>.</a:t>
            </a:r>
          </a:p>
          <a:p>
            <a:pPr algn="l"/>
            <a:r>
              <a:rPr lang="en-US" sz="2400" b="0" i="0" dirty="0">
                <a:solidFill>
                  <a:srgbClr val="000000"/>
                </a:solidFill>
                <a:effectLst/>
                <a:latin typeface="Calibri" panose="020F0502020204030204" pitchFamily="34" charset="0"/>
                <a:cs typeface="Calibri" panose="020F0502020204030204" pitchFamily="34" charset="0"/>
              </a:rPr>
              <a:t>68. </a:t>
            </a:r>
            <a:r>
              <a:rPr lang="en-US" sz="2400" b="0" i="0" dirty="0" err="1">
                <a:solidFill>
                  <a:srgbClr val="000000"/>
                </a:solidFill>
                <a:effectLst/>
                <a:latin typeface="Calibri" panose="020F0502020204030204" pitchFamily="34" charset="0"/>
                <a:cs typeface="Calibri" panose="020F0502020204030204" pitchFamily="34" charset="0"/>
              </a:rPr>
              <a:t>Page_Disruption</a:t>
            </a:r>
            <a:r>
              <a:rPr lang="en-US" sz="2400" b="0" i="0" dirty="0">
                <a:solidFill>
                  <a:srgbClr val="000000"/>
                </a:solidFill>
                <a:effectLst/>
                <a:latin typeface="Calibri" panose="020F0502020204030204" pitchFamily="34" charset="0"/>
                <a:cs typeface="Calibri" panose="020F0502020204030204" pitchFamily="34" charset="0"/>
              </a:rPr>
              <a:t> : Most of the customers disliked frequent disruption when moving from one page to another on amazon , Myntra and </a:t>
            </a:r>
            <a:r>
              <a:rPr lang="en-US" sz="2400" b="0" i="0" dirty="0" err="1">
                <a:solidFill>
                  <a:srgbClr val="000000"/>
                </a:solidFill>
                <a:effectLst/>
                <a:latin typeface="Calibri" panose="020F0502020204030204" pitchFamily="34" charset="0"/>
                <a:cs typeface="Calibri" panose="020F0502020204030204" pitchFamily="34" charset="0"/>
              </a:rPr>
              <a:t>snapdeal</a:t>
            </a:r>
            <a:r>
              <a:rPr lang="en-US" sz="2400" b="0" i="0" dirty="0">
                <a:solidFill>
                  <a:srgbClr val="000000"/>
                </a:solidFill>
                <a:effectLst/>
                <a:latin typeface="Calibri" panose="020F0502020204030204" pitchFamily="34" charset="0"/>
                <a:cs typeface="Calibri" panose="020F0502020204030204" pitchFamily="34" charset="0"/>
              </a:rPr>
              <a:t>.</a:t>
            </a:r>
          </a:p>
          <a:p>
            <a:pPr algn="l"/>
            <a:r>
              <a:rPr lang="en-US" sz="2400" b="0" i="0" dirty="0">
                <a:solidFill>
                  <a:srgbClr val="000000"/>
                </a:solidFill>
                <a:effectLst/>
                <a:latin typeface="Calibri" panose="020F0502020204030204" pitchFamily="34" charset="0"/>
                <a:cs typeface="Calibri" panose="020F0502020204030204" pitchFamily="34" charset="0"/>
              </a:rPr>
              <a:t>69. </a:t>
            </a:r>
            <a:r>
              <a:rPr lang="en-US" sz="2400" b="0" i="0" dirty="0" err="1">
                <a:solidFill>
                  <a:srgbClr val="000000"/>
                </a:solidFill>
                <a:effectLst/>
                <a:latin typeface="Calibri" panose="020F0502020204030204" pitchFamily="34" charset="0"/>
                <a:cs typeface="Calibri" panose="020F0502020204030204" pitchFamily="34" charset="0"/>
              </a:rPr>
              <a:t>WebApp_Efficiency</a:t>
            </a:r>
            <a:r>
              <a:rPr lang="en-US" sz="2400" b="0" i="0" dirty="0">
                <a:solidFill>
                  <a:srgbClr val="000000"/>
                </a:solidFill>
                <a:effectLst/>
                <a:latin typeface="Calibri" panose="020F0502020204030204" pitchFamily="34" charset="0"/>
                <a:cs typeface="Calibri" panose="020F0502020204030204" pitchFamily="34" charset="0"/>
              </a:rPr>
              <a:t> : Most of the customers believes that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website is as efficient as before.</a:t>
            </a:r>
          </a:p>
          <a:p>
            <a:pPr algn="l"/>
            <a:r>
              <a:rPr lang="en-US" sz="2400" b="0" i="0" dirty="0">
                <a:solidFill>
                  <a:srgbClr val="000000"/>
                </a:solidFill>
                <a:effectLst/>
                <a:latin typeface="Calibri" panose="020F0502020204030204" pitchFamily="34" charset="0"/>
                <a:cs typeface="Calibri" panose="020F0502020204030204" pitchFamily="34" charset="0"/>
              </a:rPr>
              <a:t>70.Recommendation : Most of the customers would like to recommend amazon retailer to a friend followed by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460323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E5F9B10-7DCE-4921-00A9-D84A9DF1B492}"/>
              </a:ext>
            </a:extLst>
          </p:cNvPr>
          <p:cNvSpPr txBox="1"/>
          <p:nvPr/>
        </p:nvSpPr>
        <p:spPr>
          <a:xfrm>
            <a:off x="1541721" y="776177"/>
            <a:ext cx="9207795"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Bivariant analysis </a:t>
            </a:r>
            <a:endParaRPr lang="en-IN" sz="32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FDF0044-04D6-A56D-ECE2-CEFFD6F8ABE2}"/>
              </a:ext>
            </a:extLst>
          </p:cNvPr>
          <p:cNvPicPr>
            <a:picLocks noChangeAspect="1"/>
          </p:cNvPicPr>
          <p:nvPr/>
        </p:nvPicPr>
        <p:blipFill rotWithShape="1">
          <a:blip r:embed="rId2"/>
          <a:srcRect l="16832" t="27752" r="8431" b="27442"/>
          <a:stretch/>
        </p:blipFill>
        <p:spPr>
          <a:xfrm>
            <a:off x="1307805" y="1509823"/>
            <a:ext cx="9112102" cy="3072809"/>
          </a:xfrm>
          <a:prstGeom prst="rect">
            <a:avLst/>
          </a:prstGeom>
        </p:spPr>
      </p:pic>
      <p:sp>
        <p:nvSpPr>
          <p:cNvPr id="6" name="TextBox 5">
            <a:extLst>
              <a:ext uri="{FF2B5EF4-FFF2-40B4-BE49-F238E27FC236}">
                <a16:creationId xmlns:a16="http://schemas.microsoft.com/office/drawing/2014/main" id="{434686E1-0766-B4CE-D767-0F348454855B}"/>
              </a:ext>
            </a:extLst>
          </p:cNvPr>
          <p:cNvSpPr txBox="1"/>
          <p:nvPr/>
        </p:nvSpPr>
        <p:spPr>
          <a:xfrm>
            <a:off x="435935" y="4985864"/>
            <a:ext cx="11036595" cy="1631216"/>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Most of the female customers shopped online from more than 4 years and the count is also high for females who shopped from 2-3 year. And only few male customers shop online more than 4 years. Which means the female customers are more enthusiastic to buy products from the online shopping websites.</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Many customers whose age between 31-40 years and 21-30 years used Smartphones followed by Laptops to access the online shopping websites.</a:t>
            </a:r>
          </a:p>
        </p:txBody>
      </p:sp>
    </p:spTree>
    <p:extLst>
      <p:ext uri="{BB962C8B-B14F-4D97-AF65-F5344CB8AC3E}">
        <p14:creationId xmlns:p14="http://schemas.microsoft.com/office/powerpoint/2010/main" val="255987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EADE93-2907-07E3-03B3-D4CBD7076A3F}"/>
              </a:ext>
            </a:extLst>
          </p:cNvPr>
          <p:cNvPicPr>
            <a:picLocks noChangeAspect="1"/>
          </p:cNvPicPr>
          <p:nvPr/>
        </p:nvPicPr>
        <p:blipFill rotWithShape="1">
          <a:blip r:embed="rId2"/>
          <a:srcRect l="18140" t="22791" r="10785" b="31008"/>
          <a:stretch/>
        </p:blipFill>
        <p:spPr>
          <a:xfrm>
            <a:off x="1435394" y="818707"/>
            <a:ext cx="9069573" cy="3316236"/>
          </a:xfrm>
          <a:prstGeom prst="rect">
            <a:avLst/>
          </a:prstGeom>
        </p:spPr>
      </p:pic>
      <p:sp>
        <p:nvSpPr>
          <p:cNvPr id="5" name="TextBox 4">
            <a:extLst>
              <a:ext uri="{FF2B5EF4-FFF2-40B4-BE49-F238E27FC236}">
                <a16:creationId xmlns:a16="http://schemas.microsoft.com/office/drawing/2014/main" id="{9F45BB9B-1B8B-F923-D0D3-90CA20692639}"/>
              </a:ext>
            </a:extLst>
          </p:cNvPr>
          <p:cNvSpPr txBox="1"/>
          <p:nvPr/>
        </p:nvSpPr>
        <p:spPr>
          <a:xfrm>
            <a:off x="588335" y="4337002"/>
            <a:ext cx="11015330" cy="1938992"/>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Most of the customers access the shopping websites more than 31-40 times in 1 year through Mobile Internet to shop the products also most of the customers who used mobile internet to access the online shopping website made online purchase less than 10 times in a year . And only few of the customers used </a:t>
            </a:r>
            <a:r>
              <a:rPr lang="en-US" sz="2000" b="0" i="0" dirty="0" err="1">
                <a:solidFill>
                  <a:srgbClr val="000000"/>
                </a:solidFill>
                <a:effectLst/>
                <a:latin typeface="Calibri" panose="020F0502020204030204" pitchFamily="34" charset="0"/>
                <a:cs typeface="Calibri" panose="020F0502020204030204" pitchFamily="34" charset="0"/>
              </a:rPr>
              <a:t>WiFi</a:t>
            </a:r>
            <a:r>
              <a:rPr lang="en-US" sz="2000" b="0" i="0" dirty="0">
                <a:solidFill>
                  <a:srgbClr val="000000"/>
                </a:solidFill>
                <a:effectLst/>
                <a:latin typeface="Calibri" panose="020F0502020204030204" pitchFamily="34" charset="0"/>
                <a:cs typeface="Calibri" panose="020F0502020204030204" pitchFamily="34" charset="0"/>
              </a:rPr>
              <a:t> network to access the shopping store.</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Most of the customers used ecommerce websites less than 10 times in a year from the city Delhi to shop the products.</a:t>
            </a:r>
          </a:p>
        </p:txBody>
      </p:sp>
    </p:spTree>
    <p:extLst>
      <p:ext uri="{BB962C8B-B14F-4D97-AF65-F5344CB8AC3E}">
        <p14:creationId xmlns:p14="http://schemas.microsoft.com/office/powerpoint/2010/main" val="426450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A3149F-B3A9-B61F-E418-1CF2EF9B87B8}"/>
              </a:ext>
            </a:extLst>
          </p:cNvPr>
          <p:cNvPicPr>
            <a:picLocks noChangeAspect="1"/>
          </p:cNvPicPr>
          <p:nvPr/>
        </p:nvPicPr>
        <p:blipFill rotWithShape="1">
          <a:blip r:embed="rId2"/>
          <a:srcRect l="18053" t="31473" r="12006" b="23256"/>
          <a:stretch/>
        </p:blipFill>
        <p:spPr>
          <a:xfrm>
            <a:off x="1679945" y="850605"/>
            <a:ext cx="8527311" cy="3104708"/>
          </a:xfrm>
          <a:prstGeom prst="rect">
            <a:avLst/>
          </a:prstGeom>
        </p:spPr>
      </p:pic>
      <p:sp>
        <p:nvSpPr>
          <p:cNvPr id="5" name="TextBox 4">
            <a:extLst>
              <a:ext uri="{FF2B5EF4-FFF2-40B4-BE49-F238E27FC236}">
                <a16:creationId xmlns:a16="http://schemas.microsoft.com/office/drawing/2014/main" id="{A888DF1B-995A-BDAF-C85E-5BA51F51B8A4}"/>
              </a:ext>
            </a:extLst>
          </p:cNvPr>
          <p:cNvSpPr txBox="1"/>
          <p:nvPr/>
        </p:nvSpPr>
        <p:spPr>
          <a:xfrm>
            <a:off x="704407" y="4177790"/>
            <a:ext cx="10948876" cy="1631216"/>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The customers having their mobile screen size say 6 inches have followed search engine channel to arrive at their favorite online store for the first time. Also the customers who have their screen size 5.5 inches also used search engine channel to access the online shopping store.</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Most of the customers used Smartphones 31-40 times in an year to access the ecommerce websites to shop the products.</a:t>
            </a:r>
          </a:p>
        </p:txBody>
      </p:sp>
    </p:spTree>
    <p:extLst>
      <p:ext uri="{BB962C8B-B14F-4D97-AF65-F5344CB8AC3E}">
        <p14:creationId xmlns:p14="http://schemas.microsoft.com/office/powerpoint/2010/main" val="6105512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76DCE7-775B-E4ED-6C38-49292A6F0659}"/>
              </a:ext>
            </a:extLst>
          </p:cNvPr>
          <p:cNvSpPr txBox="1"/>
          <p:nvPr/>
        </p:nvSpPr>
        <p:spPr>
          <a:xfrm>
            <a:off x="886408" y="905069"/>
            <a:ext cx="8817429" cy="954107"/>
          </a:xfrm>
          <a:prstGeom prst="rect">
            <a:avLst/>
          </a:prstGeom>
          <a:noFill/>
        </p:spPr>
        <p:txBody>
          <a:bodyPr wrap="square" rtlCol="0">
            <a:spAutoFit/>
          </a:bodyPr>
          <a:lstStyle/>
          <a:p>
            <a:pPr algn="ctr"/>
            <a:r>
              <a:rPr lang="en-US" sz="2800" b="1" dirty="0">
                <a:latin typeface="Calibri" panose="020F0502020204030204" pitchFamily="34" charset="0"/>
                <a:cs typeface="Calibri" panose="020F0502020204030204" pitchFamily="34" charset="0"/>
              </a:rPr>
              <a:t>INTRODUCTION</a:t>
            </a:r>
          </a:p>
          <a:p>
            <a:pPr algn="ctr"/>
            <a:endParaRPr lang="en-US" sz="2800" b="1"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131342C3-BEB6-E4D5-3309-5CFE003B8F70}"/>
              </a:ext>
            </a:extLst>
          </p:cNvPr>
          <p:cNvSpPr txBox="1"/>
          <p:nvPr/>
        </p:nvSpPr>
        <p:spPr>
          <a:xfrm>
            <a:off x="550506" y="1716833"/>
            <a:ext cx="11047445" cy="4154984"/>
          </a:xfrm>
          <a:prstGeom prst="rect">
            <a:avLst/>
          </a:prstGeom>
          <a:noFill/>
        </p:spPr>
        <p:txBody>
          <a:bodyPr wrap="square" rtlCol="0">
            <a:spAutoFit/>
          </a:bodyPr>
          <a:lstStyle/>
          <a:p>
            <a:pPr marL="342900" indent="-342900">
              <a:buFont typeface="Arial" panose="020B0604020202020204" pitchFamily="34" charset="0"/>
              <a:buChar char="•"/>
            </a:pPr>
            <a:r>
              <a:rPr lang="en-US" sz="2400" b="0" i="0" dirty="0">
                <a:solidFill>
                  <a:srgbClr val="353740"/>
                </a:solidFill>
                <a:effectLst/>
                <a:latin typeface="ColfaxAI"/>
              </a:rPr>
              <a:t>E-commerce is the buying and selling of goods and services online, without the need for physical interaction between the buyer and seller. It can also refer to the transfer of funds and data to facilitate these transactions. E-commerce is used in a wide range of industries, from retail to banking and finance.</a:t>
            </a:r>
          </a:p>
          <a:p>
            <a:pPr marL="342900" indent="-342900">
              <a:buFont typeface="Arial" panose="020B0604020202020204" pitchFamily="34" charset="0"/>
              <a:buChar char="•"/>
            </a:pPr>
            <a:endParaRPr lang="en-US" sz="2400" b="0" i="0" dirty="0">
              <a:solidFill>
                <a:srgbClr val="353740"/>
              </a:solidFill>
              <a:effectLst/>
              <a:latin typeface="ColfaxAI"/>
            </a:endParaRPr>
          </a:p>
          <a:p>
            <a:pPr marL="342900" indent="-342900">
              <a:buFont typeface="Arial" panose="020B0604020202020204" pitchFamily="34" charset="0"/>
              <a:buChar char="•"/>
            </a:pPr>
            <a:r>
              <a:rPr lang="en-US" sz="2400" b="0" i="0" dirty="0">
                <a:solidFill>
                  <a:srgbClr val="353740"/>
                </a:solidFill>
                <a:effectLst/>
                <a:latin typeface="ColfaxAI"/>
              </a:rPr>
              <a:t>Customer retention is the process of keeping customers happy and engaged with a business, product, or service. It involves building relationships with customers, providing them with quality products and services, and offering incentives to encourage them to remain loyal to the company. Customer retention strategies can include discounts, loyalty programs, personalized customer service, custom marketing campaigns, and more.</a:t>
            </a:r>
            <a:endParaRPr lang="en-IN" sz="2400" dirty="0"/>
          </a:p>
        </p:txBody>
      </p:sp>
    </p:spTree>
    <p:extLst>
      <p:ext uri="{BB962C8B-B14F-4D97-AF65-F5344CB8AC3E}">
        <p14:creationId xmlns:p14="http://schemas.microsoft.com/office/powerpoint/2010/main" val="3769750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B24F97-2A9B-BA34-BE6D-3A5C16A36537}"/>
              </a:ext>
            </a:extLst>
          </p:cNvPr>
          <p:cNvPicPr>
            <a:picLocks noChangeAspect="1"/>
          </p:cNvPicPr>
          <p:nvPr/>
        </p:nvPicPr>
        <p:blipFill rotWithShape="1">
          <a:blip r:embed="rId2"/>
          <a:srcRect l="19535" t="28527" r="14709" b="27287"/>
          <a:stretch/>
        </p:blipFill>
        <p:spPr>
          <a:xfrm>
            <a:off x="1935126" y="606056"/>
            <a:ext cx="8016950" cy="3030280"/>
          </a:xfrm>
          <a:prstGeom prst="rect">
            <a:avLst/>
          </a:prstGeom>
        </p:spPr>
      </p:pic>
      <p:sp>
        <p:nvSpPr>
          <p:cNvPr id="5" name="TextBox 4">
            <a:extLst>
              <a:ext uri="{FF2B5EF4-FFF2-40B4-BE49-F238E27FC236}">
                <a16:creationId xmlns:a16="http://schemas.microsoft.com/office/drawing/2014/main" id="{1FB2E8AD-A3BC-7140-E0A8-BEEE600AD488}"/>
              </a:ext>
            </a:extLst>
          </p:cNvPr>
          <p:cNvSpPr txBox="1"/>
          <p:nvPr/>
        </p:nvSpPr>
        <p:spPr>
          <a:xfrm>
            <a:off x="659218" y="3804822"/>
            <a:ext cx="11089758" cy="2246769"/>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Many customers having windows operating system in their device ran Google chrome to access the ecommerce shopping websites and some of the customers having IOS/Mac operation system used Google chrome as well as Safari to reach the online shopping store.</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Due to Lack of trust on the ecommerce websites, sometimes most of the customers abandoned the websites and some of the customers abandoned the shopping website due to the promo code not applicable which means, if the product is having the special price or some catalogue price rule is applicable on it. Then coupon code should not be applicable on the products.</a:t>
            </a:r>
          </a:p>
        </p:txBody>
      </p:sp>
    </p:spTree>
    <p:extLst>
      <p:ext uri="{BB962C8B-B14F-4D97-AF65-F5344CB8AC3E}">
        <p14:creationId xmlns:p14="http://schemas.microsoft.com/office/powerpoint/2010/main" val="2512383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B41091-8A07-0D1F-9073-517474ED3F55}"/>
              </a:ext>
            </a:extLst>
          </p:cNvPr>
          <p:cNvPicPr>
            <a:picLocks noChangeAspect="1"/>
          </p:cNvPicPr>
          <p:nvPr/>
        </p:nvPicPr>
        <p:blipFill rotWithShape="1">
          <a:blip r:embed="rId2"/>
          <a:srcRect l="16919" t="26977" r="13663" b="27751"/>
          <a:stretch/>
        </p:blipFill>
        <p:spPr>
          <a:xfrm>
            <a:off x="1467293" y="893135"/>
            <a:ext cx="8463517" cy="3104708"/>
          </a:xfrm>
          <a:prstGeom prst="rect">
            <a:avLst/>
          </a:prstGeom>
        </p:spPr>
      </p:pic>
      <p:sp>
        <p:nvSpPr>
          <p:cNvPr id="5" name="TextBox 4">
            <a:extLst>
              <a:ext uri="{FF2B5EF4-FFF2-40B4-BE49-F238E27FC236}">
                <a16:creationId xmlns:a16="http://schemas.microsoft.com/office/drawing/2014/main" id="{D4566AEC-BDD6-19CB-FD1D-CEC8C246ACE2}"/>
              </a:ext>
            </a:extLst>
          </p:cNvPr>
          <p:cNvSpPr txBox="1"/>
          <p:nvPr/>
        </p:nvSpPr>
        <p:spPr>
          <a:xfrm>
            <a:off x="535172" y="3995678"/>
            <a:ext cx="11121656" cy="2862322"/>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Search engine is the most used channel by the customers to arrive their </a:t>
            </a:r>
            <a:r>
              <a:rPr lang="en-US" sz="2000" b="0" i="0" dirty="0" err="1">
                <a:solidFill>
                  <a:srgbClr val="000000"/>
                </a:solidFill>
                <a:effectLst/>
                <a:latin typeface="Calibri" panose="020F0502020204030204" pitchFamily="34" charset="0"/>
                <a:cs typeface="Calibri" panose="020F0502020204030204" pitchFamily="34" charset="0"/>
              </a:rPr>
              <a:t>favourite</a:t>
            </a:r>
            <a:r>
              <a:rPr lang="en-US" sz="2000" b="0" i="0" dirty="0">
                <a:solidFill>
                  <a:srgbClr val="000000"/>
                </a:solidFill>
                <a:effectLst/>
                <a:latin typeface="Calibri" panose="020F0502020204030204" pitchFamily="34" charset="0"/>
                <a:cs typeface="Calibri" panose="020F0502020204030204" pitchFamily="34" charset="0"/>
              </a:rPr>
              <a:t> store for the first time and alter visit the website for the first time, most of them used the same channel to reach the online retail store to </a:t>
            </a:r>
            <a:r>
              <a:rPr lang="en-US" sz="2000" b="0" i="0" dirty="0" err="1">
                <a:solidFill>
                  <a:srgbClr val="000000"/>
                </a:solidFill>
                <a:effectLst/>
                <a:latin typeface="Calibri" panose="020F0502020204030204" pitchFamily="34" charset="0"/>
                <a:cs typeface="Calibri" panose="020F0502020204030204" pitchFamily="34" charset="0"/>
              </a:rPr>
              <a:t>reshopping</a:t>
            </a:r>
            <a:r>
              <a:rPr lang="en-US" sz="2000" b="0" i="0" dirty="0">
                <a:solidFill>
                  <a:srgbClr val="000000"/>
                </a:solidFill>
                <a:effectLst/>
                <a:latin typeface="Calibri" panose="020F0502020204030204" pitchFamily="34" charset="0"/>
                <a:cs typeface="Calibri" panose="020F0502020204030204" pitchFamily="34" charset="0"/>
              </a:rPr>
              <a:t> the product.</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Most of the customers agreed that the content on the </a:t>
            </a:r>
            <a:r>
              <a:rPr lang="en-US" sz="2000" b="0" i="0" dirty="0" err="1">
                <a:solidFill>
                  <a:srgbClr val="000000"/>
                </a:solidFill>
                <a:effectLst/>
                <a:latin typeface="Calibri" panose="020F0502020204030204" pitchFamily="34" charset="0"/>
                <a:cs typeface="Calibri" panose="020F0502020204030204" pitchFamily="34" charset="0"/>
              </a:rPr>
              <a:t>wegsite</a:t>
            </a:r>
            <a:r>
              <a:rPr lang="en-US" sz="2000" b="0" i="0" dirty="0">
                <a:solidFill>
                  <a:srgbClr val="000000"/>
                </a:solidFill>
                <a:effectLst/>
                <a:latin typeface="Calibri" panose="020F0502020204030204" pitchFamily="34" charset="0"/>
                <a:cs typeface="Calibri" panose="020F0502020204030204" pitchFamily="34" charset="0"/>
              </a:rPr>
              <a:t> is easy to read and understand also they explored more than 15 mins before making the purchase decision and some of the customers strongly disagreed that the content is not good and they explored 6-10 mins before making the purchase decision . So ecommerce websites should enable some images and if should contain clear structure, so that the customers can easily read and understand the content of the product.</a:t>
            </a:r>
          </a:p>
          <a:p>
            <a:pPr algn="l"/>
            <a:endParaRPr lang="en-US" sz="2000"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719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D85B80-B93E-5EBC-AC81-0023A4D80D6C}"/>
              </a:ext>
            </a:extLst>
          </p:cNvPr>
          <p:cNvPicPr>
            <a:picLocks noChangeAspect="1"/>
          </p:cNvPicPr>
          <p:nvPr/>
        </p:nvPicPr>
        <p:blipFill rotWithShape="1">
          <a:blip r:embed="rId2"/>
          <a:srcRect l="16744" t="25116" r="14098" b="28682"/>
          <a:stretch/>
        </p:blipFill>
        <p:spPr>
          <a:xfrm>
            <a:off x="1690576" y="648585"/>
            <a:ext cx="8431620" cy="3168503"/>
          </a:xfrm>
          <a:prstGeom prst="rect">
            <a:avLst/>
          </a:prstGeom>
        </p:spPr>
      </p:pic>
      <p:sp>
        <p:nvSpPr>
          <p:cNvPr id="5" name="TextBox 4">
            <a:extLst>
              <a:ext uri="{FF2B5EF4-FFF2-40B4-BE49-F238E27FC236}">
                <a16:creationId xmlns:a16="http://schemas.microsoft.com/office/drawing/2014/main" id="{3420D501-BEF2-4F71-899D-6E9DA65B27F5}"/>
              </a:ext>
            </a:extLst>
          </p:cNvPr>
          <p:cNvSpPr txBox="1"/>
          <p:nvPr/>
        </p:nvSpPr>
        <p:spPr>
          <a:xfrm>
            <a:off x="593651" y="3986680"/>
            <a:ext cx="11004697" cy="1631216"/>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Most of the customers used google chrome to reach the websites and they preferred to pay their product price using Credit/Debit cards and only few of the customers used Safari browser to reach the e-retail websites.</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Sometimes the customers used to abandon their selected items and wants to leave without making payment and most of them making the payment using E-wallets methods.</a:t>
            </a:r>
          </a:p>
        </p:txBody>
      </p:sp>
    </p:spTree>
    <p:extLst>
      <p:ext uri="{BB962C8B-B14F-4D97-AF65-F5344CB8AC3E}">
        <p14:creationId xmlns:p14="http://schemas.microsoft.com/office/powerpoint/2010/main" val="1611471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FBE1B-7B0A-C70E-AA11-0E8A019182F2}"/>
              </a:ext>
            </a:extLst>
          </p:cNvPr>
          <p:cNvPicPr>
            <a:picLocks noChangeAspect="1"/>
          </p:cNvPicPr>
          <p:nvPr/>
        </p:nvPicPr>
        <p:blipFill rotWithShape="1">
          <a:blip r:embed="rId2"/>
          <a:srcRect l="17617" t="32713" r="13837" b="24651"/>
          <a:stretch/>
        </p:blipFill>
        <p:spPr>
          <a:xfrm>
            <a:off x="1754372" y="893135"/>
            <a:ext cx="8357191" cy="2923953"/>
          </a:xfrm>
          <a:prstGeom prst="rect">
            <a:avLst/>
          </a:prstGeom>
        </p:spPr>
      </p:pic>
      <p:sp>
        <p:nvSpPr>
          <p:cNvPr id="5" name="TextBox 4">
            <a:extLst>
              <a:ext uri="{FF2B5EF4-FFF2-40B4-BE49-F238E27FC236}">
                <a16:creationId xmlns:a16="http://schemas.microsoft.com/office/drawing/2014/main" id="{79314C93-65D7-F6B3-E188-E624B71DC153}"/>
              </a:ext>
            </a:extLst>
          </p:cNvPr>
          <p:cNvSpPr txBox="1"/>
          <p:nvPr/>
        </p:nvSpPr>
        <p:spPr>
          <a:xfrm>
            <a:off x="797442" y="3676403"/>
            <a:ext cx="11111024" cy="2862322"/>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Most of the customers agreed that the information on similar product to the one highlighted is important for product comparison and also Complete information on listed seller and product being offered is important for purchase decision in order to buy a product, the ecommerce website must give the complete information about the product and seller information then only the customers can compare the product costs and its details in different websites and they tend to buy that particular product in a particular website.</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Around 90% of the customers agreed that they should be able to navigate the website easily and the products information in the website must be clearly stated their uses, lifetime, benefits etc. Then only more customers tend to buy those products and can shop easily.</a:t>
            </a:r>
          </a:p>
        </p:txBody>
      </p:sp>
    </p:spTree>
    <p:extLst>
      <p:ext uri="{BB962C8B-B14F-4D97-AF65-F5344CB8AC3E}">
        <p14:creationId xmlns:p14="http://schemas.microsoft.com/office/powerpoint/2010/main" val="2743625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FBBB6E-5070-99F4-41AD-5C3A29032683}"/>
              </a:ext>
            </a:extLst>
          </p:cNvPr>
          <p:cNvPicPr>
            <a:picLocks noChangeAspect="1"/>
          </p:cNvPicPr>
          <p:nvPr/>
        </p:nvPicPr>
        <p:blipFill rotWithShape="1">
          <a:blip r:embed="rId2"/>
          <a:srcRect l="16919" t="26046" r="13488" b="30232"/>
          <a:stretch/>
        </p:blipFill>
        <p:spPr>
          <a:xfrm>
            <a:off x="1573618" y="765545"/>
            <a:ext cx="8484782" cy="2998381"/>
          </a:xfrm>
          <a:prstGeom prst="rect">
            <a:avLst/>
          </a:prstGeom>
        </p:spPr>
      </p:pic>
      <p:sp>
        <p:nvSpPr>
          <p:cNvPr id="5" name="TextBox 4">
            <a:extLst>
              <a:ext uri="{FF2B5EF4-FFF2-40B4-BE49-F238E27FC236}">
                <a16:creationId xmlns:a16="http://schemas.microsoft.com/office/drawing/2014/main" id="{931DF911-0902-1C62-6857-C0DF3FEA2FAA}"/>
              </a:ext>
            </a:extLst>
          </p:cNvPr>
          <p:cNvSpPr txBox="1"/>
          <p:nvPr/>
        </p:nvSpPr>
        <p:spPr>
          <a:xfrm>
            <a:off x="701750" y="3718679"/>
            <a:ext cx="11259879" cy="3139321"/>
          </a:xfrm>
          <a:prstGeom prst="rect">
            <a:avLst/>
          </a:prstGeom>
          <a:noFill/>
        </p:spPr>
        <p:txBody>
          <a:bodyPr wrap="square">
            <a:spAutoFit/>
          </a:bodyPr>
          <a:lstStyle/>
          <a:p>
            <a:pPr algn="l">
              <a:buFont typeface="+mj-lt"/>
              <a:buAutoNum type="arabicPeriod"/>
            </a:pPr>
            <a:r>
              <a:rPr lang="en-US" b="0" i="0" dirty="0">
                <a:solidFill>
                  <a:srgbClr val="000000"/>
                </a:solidFill>
                <a:effectLst/>
                <a:latin typeface="Calibri" panose="020F0502020204030204" pitchFamily="34" charset="0"/>
                <a:cs typeface="Calibri" panose="020F0502020204030204" pitchFamily="34" charset="0"/>
              </a:rPr>
              <a:t>Most of the customers agreed with the user friendly interface of the websites which can be easily loaded and processed also these websites loading and processing capacity is very fast so that the customers like to shop in ecommerce websites if these websites do not have this much of loading and processing speed then customers don't want to buy the products in this website and they tend to other websites or other options rather than this .</a:t>
            </a:r>
          </a:p>
          <a:p>
            <a:pPr algn="l">
              <a:buFont typeface="+mj-lt"/>
              <a:buAutoNum type="arabicPeriod"/>
            </a:pPr>
            <a:r>
              <a:rPr lang="en-US" b="0" i="0" dirty="0">
                <a:solidFill>
                  <a:srgbClr val="000000"/>
                </a:solidFill>
                <a:effectLst/>
                <a:latin typeface="Calibri" panose="020F0502020204030204" pitchFamily="34" charset="0"/>
                <a:cs typeface="Calibri" panose="020F0502020204030204" pitchFamily="34" charset="0"/>
              </a:rPr>
              <a:t>Most of the customers agree to the trust that the online retail stores will </a:t>
            </a:r>
            <a:r>
              <a:rPr lang="en-US" b="0" i="0" dirty="0" err="1">
                <a:solidFill>
                  <a:srgbClr val="000000"/>
                </a:solidFill>
                <a:effectLst/>
                <a:latin typeface="Calibri" panose="020F0502020204030204" pitchFamily="34" charset="0"/>
                <a:cs typeface="Calibri" panose="020F0502020204030204" pitchFamily="34" charset="0"/>
              </a:rPr>
              <a:t>fuilfil</a:t>
            </a:r>
            <a:r>
              <a:rPr lang="en-US" b="0" i="0" dirty="0">
                <a:solidFill>
                  <a:srgbClr val="000000"/>
                </a:solidFill>
                <a:effectLst/>
                <a:latin typeface="Calibri" panose="020F0502020204030204" pitchFamily="34" charset="0"/>
                <a:cs typeface="Calibri" panose="020F0502020204030204" pitchFamily="34" charset="0"/>
              </a:rPr>
              <a:t> its part of the transaction at the stipulated time also most of them very happy with the convenient payment modes given by the websites in other words, the websites must provide all the possible ways of payment methods then only the customers shop frequently all the time the mode of the payment for customers may not possible sometimes they may choose case on delivery . So if the retailers provides all type of payment methods then the customers can easily make the payment also it enhances the sales of the ecommerce sites. And the transaction must also be given with some stipulated time otherwise the payments may be failed so they've to provide minimum amount of time which need to be fixed for all.</a:t>
            </a:r>
          </a:p>
        </p:txBody>
      </p:sp>
    </p:spTree>
    <p:extLst>
      <p:ext uri="{BB962C8B-B14F-4D97-AF65-F5344CB8AC3E}">
        <p14:creationId xmlns:p14="http://schemas.microsoft.com/office/powerpoint/2010/main" val="34368546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E5E377-63A8-0FA8-5988-8376D51A9BE9}"/>
              </a:ext>
            </a:extLst>
          </p:cNvPr>
          <p:cNvPicPr>
            <a:picLocks noChangeAspect="1"/>
          </p:cNvPicPr>
          <p:nvPr/>
        </p:nvPicPr>
        <p:blipFill rotWithShape="1">
          <a:blip r:embed="rId2"/>
          <a:srcRect l="14128" t="28837" r="14011" b="25737"/>
          <a:stretch/>
        </p:blipFill>
        <p:spPr>
          <a:xfrm>
            <a:off x="1403497" y="956930"/>
            <a:ext cx="8761228" cy="3115339"/>
          </a:xfrm>
          <a:prstGeom prst="rect">
            <a:avLst/>
          </a:prstGeom>
        </p:spPr>
      </p:pic>
      <p:sp>
        <p:nvSpPr>
          <p:cNvPr id="5" name="TextBox 4">
            <a:extLst>
              <a:ext uri="{FF2B5EF4-FFF2-40B4-BE49-F238E27FC236}">
                <a16:creationId xmlns:a16="http://schemas.microsoft.com/office/drawing/2014/main" id="{5D964454-152D-6FEB-FCDA-1458592989C4}"/>
              </a:ext>
            </a:extLst>
          </p:cNvPr>
          <p:cNvSpPr txBox="1"/>
          <p:nvPr/>
        </p:nvSpPr>
        <p:spPr>
          <a:xfrm>
            <a:off x="584790" y="3995678"/>
            <a:ext cx="11206717" cy="2862322"/>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Many customers agreed that displaying quality information on the website improves satisfaction of customers since they believe that displaying quality information have significant association with customer satisfaction and they are satisfied and happy while shopping on good quality websites .</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Most of the customers agreed that net Benefit derived from shopping online can lead to users' satisfaction also they believe that user satisfaction cannot exist without trust. The e-tailer should provide crediting points so that the customers tend to buy frequently in order to gain points. Trust is also a major factor for customers to decide whether to buy products from online stores or not also trust helps reduce uncertainly when the degree of </a:t>
            </a:r>
            <a:r>
              <a:rPr lang="en-US" sz="2000" b="0" i="0" dirty="0" err="1">
                <a:solidFill>
                  <a:srgbClr val="000000"/>
                </a:solidFill>
                <a:effectLst/>
                <a:latin typeface="Calibri" panose="020F0502020204030204" pitchFamily="34" charset="0"/>
                <a:cs typeface="Calibri" panose="020F0502020204030204" pitchFamily="34" charset="0"/>
              </a:rPr>
              <a:t>familarity</a:t>
            </a:r>
            <a:r>
              <a:rPr lang="en-US" sz="2000" b="0" i="0" dirty="0">
                <a:solidFill>
                  <a:srgbClr val="000000"/>
                </a:solidFill>
                <a:effectLst/>
                <a:latin typeface="Calibri" panose="020F0502020204030204" pitchFamily="34" charset="0"/>
                <a:cs typeface="Calibri" panose="020F0502020204030204" pitchFamily="34" charset="0"/>
              </a:rPr>
              <a:t> between the customer and transaction security mechanism is insufficient.</a:t>
            </a:r>
          </a:p>
        </p:txBody>
      </p:sp>
    </p:spTree>
    <p:extLst>
      <p:ext uri="{BB962C8B-B14F-4D97-AF65-F5344CB8AC3E}">
        <p14:creationId xmlns:p14="http://schemas.microsoft.com/office/powerpoint/2010/main" val="3549989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85FC5A-C4F1-5716-65C3-CAC9CEE5C8D9}"/>
              </a:ext>
            </a:extLst>
          </p:cNvPr>
          <p:cNvPicPr>
            <a:picLocks noChangeAspect="1"/>
          </p:cNvPicPr>
          <p:nvPr/>
        </p:nvPicPr>
        <p:blipFill rotWithShape="1">
          <a:blip r:embed="rId2"/>
          <a:srcRect l="16832" t="25271" r="14448" b="28218"/>
          <a:stretch/>
        </p:blipFill>
        <p:spPr>
          <a:xfrm>
            <a:off x="1906772" y="712381"/>
            <a:ext cx="8378456" cy="3189768"/>
          </a:xfrm>
          <a:prstGeom prst="rect">
            <a:avLst/>
          </a:prstGeom>
        </p:spPr>
      </p:pic>
      <p:sp>
        <p:nvSpPr>
          <p:cNvPr id="5" name="TextBox 4">
            <a:extLst>
              <a:ext uri="{FF2B5EF4-FFF2-40B4-BE49-F238E27FC236}">
                <a16:creationId xmlns:a16="http://schemas.microsoft.com/office/drawing/2014/main" id="{CDBD06FE-8204-7B7C-A45D-2B49ACDDFC1D}"/>
              </a:ext>
            </a:extLst>
          </p:cNvPr>
          <p:cNvSpPr txBox="1"/>
          <p:nvPr/>
        </p:nvSpPr>
        <p:spPr>
          <a:xfrm>
            <a:off x="744279" y="3858752"/>
            <a:ext cx="11185451" cy="3170099"/>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The customers are more likely to purchase on the same websites if that website offers them a wide variety of products in several category and giving relevant information about the products . Having multiple product lines may allow to grow the ecommerce business and finding accurate and up-to-date information of the product must be stated clearly in the website so that the customers can buy the products without any confusion.</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In this digital and competitive world, everyone wants to save money , the ecommerce company need to know that the best way to sell online is to make the consumer feel that he is saving money doing so, And not just feel, online shopping should result in a lot of saving for the consumer. This saving would automatically get converted into trust and brand equity for the seller. </a:t>
            </a:r>
          </a:p>
          <a:p>
            <a:pPr algn="l">
              <a:buFont typeface="+mj-lt"/>
              <a:buAutoNum type="arabicPeriod"/>
            </a:pPr>
            <a:endParaRPr lang="en-US" sz="2000" b="0" i="0" dirty="0">
              <a:solidFill>
                <a:srgbClr val="00000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6849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E8A3CB-B9B5-450D-CCF8-C98AC81BCCF7}"/>
              </a:ext>
            </a:extLst>
          </p:cNvPr>
          <p:cNvPicPr>
            <a:picLocks noChangeAspect="1"/>
          </p:cNvPicPr>
          <p:nvPr/>
        </p:nvPicPr>
        <p:blipFill rotWithShape="1">
          <a:blip r:embed="rId2"/>
          <a:srcRect l="15261" t="34884" r="14186" b="18604"/>
          <a:stretch/>
        </p:blipFill>
        <p:spPr>
          <a:xfrm>
            <a:off x="623777" y="987730"/>
            <a:ext cx="10072576" cy="3189767"/>
          </a:xfrm>
          <a:prstGeom prst="rect">
            <a:avLst/>
          </a:prstGeom>
        </p:spPr>
      </p:pic>
      <p:sp>
        <p:nvSpPr>
          <p:cNvPr id="5" name="TextBox 4">
            <a:extLst>
              <a:ext uri="{FF2B5EF4-FFF2-40B4-BE49-F238E27FC236}">
                <a16:creationId xmlns:a16="http://schemas.microsoft.com/office/drawing/2014/main" id="{E0901818-BBEA-7C51-F6F1-81D4AA2A775B}"/>
              </a:ext>
            </a:extLst>
          </p:cNvPr>
          <p:cNvSpPr txBox="1"/>
          <p:nvPr/>
        </p:nvSpPr>
        <p:spPr>
          <a:xfrm>
            <a:off x="417328" y="4091072"/>
            <a:ext cx="11150895" cy="2554545"/>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There are many websites for selling the products among them Amazon.in , Flipkart.com, Paytm.com, Myntra.com, Snapdeal.com are easy to use and shop. Most of the customers used these websites more, this is because, these websites may provide less price products, good discounts and may have lots of varieties of similar products with different brand.</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Amazon and Flipkart have high visual appealing web-page layout compared to others that means these websites provides some </a:t>
            </a:r>
            <a:r>
              <a:rPr lang="en-US" sz="2000" b="0" i="0" dirty="0" err="1">
                <a:solidFill>
                  <a:srgbClr val="000000"/>
                </a:solidFill>
                <a:effectLst/>
                <a:latin typeface="Calibri" panose="020F0502020204030204" pitchFamily="34" charset="0"/>
                <a:cs typeface="Calibri" panose="020F0502020204030204" pitchFamily="34" charset="0"/>
              </a:rPr>
              <a:t>colourful</a:t>
            </a:r>
            <a:r>
              <a:rPr lang="en-US" sz="2000" b="0" i="0" dirty="0">
                <a:solidFill>
                  <a:srgbClr val="000000"/>
                </a:solidFill>
                <a:effectLst/>
                <a:latin typeface="Calibri" panose="020F0502020204030204" pitchFamily="34" charset="0"/>
                <a:cs typeface="Calibri" panose="020F0502020204030204" pitchFamily="34" charset="0"/>
              </a:rPr>
              <a:t> graphics on the </a:t>
            </a:r>
            <a:r>
              <a:rPr lang="en-US" sz="2000" b="0" i="0" dirty="0" err="1">
                <a:solidFill>
                  <a:srgbClr val="000000"/>
                </a:solidFill>
                <a:effectLst/>
                <a:latin typeface="Calibri" panose="020F0502020204030204" pitchFamily="34" charset="0"/>
                <a:cs typeface="Calibri" panose="020F0502020204030204" pitchFamily="34" charset="0"/>
              </a:rPr>
              <a:t>hompage</a:t>
            </a:r>
            <a:r>
              <a:rPr lang="en-US" sz="2000" b="0" i="0" dirty="0">
                <a:solidFill>
                  <a:srgbClr val="000000"/>
                </a:solidFill>
                <a:effectLst/>
                <a:latin typeface="Calibri" panose="020F0502020204030204" pitchFamily="34" charset="0"/>
                <a:cs typeface="Calibri" panose="020F0502020204030204" pitchFamily="34" charset="0"/>
              </a:rPr>
              <a:t>. The more people find the website attractive, there are higher chances that they will stay a little longer in that website, also these websites provide wild variety of products in an attractive manner which makes the customers to buy the product.</a:t>
            </a:r>
          </a:p>
        </p:txBody>
      </p:sp>
    </p:spTree>
    <p:extLst>
      <p:ext uri="{BB962C8B-B14F-4D97-AF65-F5344CB8AC3E}">
        <p14:creationId xmlns:p14="http://schemas.microsoft.com/office/powerpoint/2010/main" val="39228261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049B2A-7A4F-655F-8622-88D8F9019E34}"/>
              </a:ext>
            </a:extLst>
          </p:cNvPr>
          <p:cNvPicPr>
            <a:picLocks noChangeAspect="1"/>
          </p:cNvPicPr>
          <p:nvPr/>
        </p:nvPicPr>
        <p:blipFill rotWithShape="1">
          <a:blip r:embed="rId2"/>
          <a:srcRect l="15697" t="35349" r="14273" b="19535"/>
          <a:stretch/>
        </p:blipFill>
        <p:spPr>
          <a:xfrm>
            <a:off x="233917" y="688202"/>
            <a:ext cx="11089758" cy="3525628"/>
          </a:xfrm>
          <a:prstGeom prst="rect">
            <a:avLst/>
          </a:prstGeom>
        </p:spPr>
      </p:pic>
      <p:sp>
        <p:nvSpPr>
          <p:cNvPr id="5" name="TextBox 4">
            <a:extLst>
              <a:ext uri="{FF2B5EF4-FFF2-40B4-BE49-F238E27FC236}">
                <a16:creationId xmlns:a16="http://schemas.microsoft.com/office/drawing/2014/main" id="{CB279B49-5402-B343-D56B-64FABCAEBD7F}"/>
              </a:ext>
            </a:extLst>
          </p:cNvPr>
          <p:cNvSpPr txBox="1"/>
          <p:nvPr/>
        </p:nvSpPr>
        <p:spPr>
          <a:xfrm>
            <a:off x="542260" y="4213830"/>
            <a:ext cx="11313042" cy="1938992"/>
          </a:xfrm>
          <a:prstGeom prst="rect">
            <a:avLst/>
          </a:prstGeom>
          <a:noFill/>
        </p:spPr>
        <p:txBody>
          <a:bodyPr wrap="square">
            <a:spAutoFit/>
          </a:bodyPr>
          <a:lstStyle/>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From the plot we can visualize that the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websites gives complete and relevant information and these websites have no issue with the server and most of the customer liked the web speed of both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a:t>
            </a:r>
          </a:p>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From the plot we can notice amazon site is more reliable and most of the customers complete their purchase on amazon very quickly.</a:t>
            </a:r>
          </a:p>
        </p:txBody>
      </p:sp>
    </p:spTree>
    <p:extLst>
      <p:ext uri="{BB962C8B-B14F-4D97-AF65-F5344CB8AC3E}">
        <p14:creationId xmlns:p14="http://schemas.microsoft.com/office/powerpoint/2010/main" val="9920686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72244-F732-5842-C6B8-40D42CE81037}"/>
              </a:ext>
            </a:extLst>
          </p:cNvPr>
          <p:cNvPicPr>
            <a:picLocks noChangeAspect="1"/>
          </p:cNvPicPr>
          <p:nvPr/>
        </p:nvPicPr>
        <p:blipFill rotWithShape="1">
          <a:blip r:embed="rId2"/>
          <a:srcRect l="16483" t="26667" r="13662" b="27132"/>
          <a:stretch/>
        </p:blipFill>
        <p:spPr>
          <a:xfrm>
            <a:off x="361507" y="808074"/>
            <a:ext cx="10845209" cy="3635272"/>
          </a:xfrm>
          <a:prstGeom prst="rect">
            <a:avLst/>
          </a:prstGeom>
        </p:spPr>
      </p:pic>
      <p:sp>
        <p:nvSpPr>
          <p:cNvPr id="5" name="TextBox 4">
            <a:extLst>
              <a:ext uri="{FF2B5EF4-FFF2-40B4-BE49-F238E27FC236}">
                <a16:creationId xmlns:a16="http://schemas.microsoft.com/office/drawing/2014/main" id="{D981E8EA-65CB-E3E1-B895-274AC83B915C}"/>
              </a:ext>
            </a:extLst>
          </p:cNvPr>
          <p:cNvSpPr txBox="1"/>
          <p:nvPr/>
        </p:nvSpPr>
        <p:spPr>
          <a:xfrm>
            <a:off x="361507" y="4303455"/>
            <a:ext cx="11153554" cy="2554545"/>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Here amazon and </a:t>
            </a:r>
            <a:r>
              <a:rPr lang="en-US" sz="2000" b="0" i="0" dirty="0" err="1">
                <a:solidFill>
                  <a:srgbClr val="000000"/>
                </a:solidFill>
                <a:effectLst/>
                <a:latin typeface="Calibri" panose="020F0502020204030204" pitchFamily="34" charset="0"/>
                <a:cs typeface="Calibri" panose="020F0502020204030204" pitchFamily="34" charset="0"/>
              </a:rPr>
              <a:t>flipkart</a:t>
            </a:r>
            <a:r>
              <a:rPr lang="en-US" sz="2000" b="0" i="0" dirty="0">
                <a:solidFill>
                  <a:srgbClr val="000000"/>
                </a:solidFill>
                <a:effectLst/>
                <a:latin typeface="Calibri" panose="020F0502020204030204" pitchFamily="34" charset="0"/>
                <a:cs typeface="Calibri" panose="020F0502020204030204" pitchFamily="34" charset="0"/>
              </a:rPr>
              <a:t> have several payment options and amazon indeed has speedy order delivery compared to other websites.</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Most of the customers trusts amazon followed by </a:t>
            </a:r>
            <a:r>
              <a:rPr lang="en-US" sz="2000" b="0" i="0" dirty="0" err="1">
                <a:solidFill>
                  <a:srgbClr val="000000"/>
                </a:solidFill>
                <a:effectLst/>
                <a:latin typeface="Calibri" panose="020F0502020204030204" pitchFamily="34" charset="0"/>
                <a:cs typeface="Calibri" panose="020F0502020204030204" pitchFamily="34" charset="0"/>
              </a:rPr>
              <a:t>flipkart</a:t>
            </a:r>
            <a:r>
              <a:rPr lang="en-US" sz="2000" b="0" i="0" dirty="0">
                <a:solidFill>
                  <a:srgbClr val="000000"/>
                </a:solidFill>
                <a:effectLst/>
                <a:latin typeface="Calibri" panose="020F0502020204030204" pitchFamily="34" charset="0"/>
                <a:cs typeface="Calibri" panose="020F0502020204030204" pitchFamily="34" charset="0"/>
              </a:rPr>
              <a:t> in </a:t>
            </a:r>
            <a:r>
              <a:rPr lang="en-US" sz="2000" b="0" i="0" dirty="0" err="1">
                <a:solidFill>
                  <a:srgbClr val="000000"/>
                </a:solidFill>
                <a:effectLst/>
                <a:latin typeface="Calibri" panose="020F0502020204030204" pitchFamily="34" charset="0"/>
                <a:cs typeface="Calibri" panose="020F0502020204030204" pitchFamily="34" charset="0"/>
              </a:rPr>
              <a:t>ters</a:t>
            </a:r>
            <a:r>
              <a:rPr lang="en-US" sz="2000" b="0" i="0" dirty="0">
                <a:solidFill>
                  <a:srgbClr val="000000"/>
                </a:solidFill>
                <a:effectLst/>
                <a:latin typeface="Calibri" panose="020F0502020204030204" pitchFamily="34" charset="0"/>
                <a:cs typeface="Calibri" panose="020F0502020204030204" pitchFamily="34" charset="0"/>
              </a:rPr>
              <a:t> of keeping their privacy of data information secured and the customers who believes that amazon website keeps their financial information as secrete also trusts </a:t>
            </a:r>
            <a:r>
              <a:rPr lang="en-US" sz="2000" b="0" i="0" dirty="0" err="1">
                <a:solidFill>
                  <a:srgbClr val="000000"/>
                </a:solidFill>
                <a:effectLst/>
                <a:latin typeface="Calibri" panose="020F0502020204030204" pitchFamily="34" charset="0"/>
                <a:cs typeface="Calibri" panose="020F0502020204030204" pitchFamily="34" charset="0"/>
              </a:rPr>
              <a:t>flipkart</a:t>
            </a:r>
            <a:r>
              <a:rPr lang="en-US" sz="2000" b="0" i="0" dirty="0">
                <a:solidFill>
                  <a:srgbClr val="000000"/>
                </a:solidFill>
                <a:effectLst/>
                <a:latin typeface="Calibri" panose="020F0502020204030204" pitchFamily="34" charset="0"/>
                <a:cs typeface="Calibri" panose="020F0502020204030204" pitchFamily="34" charset="0"/>
              </a:rPr>
              <a:t>, Myntra, Snapdeal and Paytm in terms of keeping their financial information secured. Most of the customers believed that Amazon has perceived trustworthiness compared to others. Apart from this, customers believed that flip kart and Myntra also have perceived trustworthiness.</a:t>
            </a:r>
          </a:p>
        </p:txBody>
      </p:sp>
    </p:spTree>
    <p:extLst>
      <p:ext uri="{BB962C8B-B14F-4D97-AF65-F5344CB8AC3E}">
        <p14:creationId xmlns:p14="http://schemas.microsoft.com/office/powerpoint/2010/main" val="19608347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7326B-E328-06A2-2388-ADCFBA761ED6}"/>
              </a:ext>
            </a:extLst>
          </p:cNvPr>
          <p:cNvSpPr txBox="1"/>
          <p:nvPr/>
        </p:nvSpPr>
        <p:spPr>
          <a:xfrm>
            <a:off x="550506" y="783771"/>
            <a:ext cx="11280710" cy="5632311"/>
          </a:xfrm>
          <a:prstGeom prst="rect">
            <a:avLst/>
          </a:prstGeom>
          <a:noFill/>
        </p:spPr>
        <p:txBody>
          <a:bodyPr wrap="square" rtlCol="0">
            <a:spAutoFit/>
          </a:bodyPr>
          <a:lstStyle/>
          <a:p>
            <a:pPr marL="285750" indent="-285750">
              <a:buFont typeface="Arial" panose="020B0604020202020204" pitchFamily="34" charset="0"/>
              <a:buChar char="•"/>
            </a:pPr>
            <a:r>
              <a:rPr lang="en-IN" sz="24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Customer satisfaction has emerged as one of the most important factors that guarantee the success of online store; it has been posited as a key stimulant of purchase, repurchase intentions and customer loyalty.</a:t>
            </a:r>
          </a:p>
          <a:p>
            <a:pPr marL="285750" indent="-285750">
              <a:buFont typeface="Arial" panose="020B0604020202020204" pitchFamily="34" charset="0"/>
              <a:buChar char="•"/>
            </a:pPr>
            <a:endParaRPr lang="en-IN" sz="240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A comprehensive review of the literature, theories and models have been carried out to propose the models for customer activation and customer retention. </a:t>
            </a:r>
          </a:p>
          <a:p>
            <a:pPr marL="285750" indent="-285750">
              <a:buFont typeface="Arial" panose="020B0604020202020204" pitchFamily="34" charset="0"/>
              <a:buChar char="•"/>
            </a:pPr>
            <a:endParaRPr lang="en-IN" sz="240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Five major factors that contributed to the success of an e-commerce store have been identified as: service quality, system quality, information quality, trust and net benefit. </a:t>
            </a:r>
          </a:p>
          <a:p>
            <a:pPr marL="285750" indent="-285750">
              <a:buFont typeface="Arial" panose="020B0604020202020204" pitchFamily="34" charset="0"/>
              <a:buChar char="•"/>
            </a:pPr>
            <a:endParaRPr lang="en-IN" sz="240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The research furthermore investigated the factors that influence the online customers repeat purchase intention.</a:t>
            </a:r>
          </a:p>
          <a:p>
            <a:pPr marL="285750" indent="-285750">
              <a:buFont typeface="Arial" panose="020B0604020202020204" pitchFamily="34" charset="0"/>
              <a:buChar char="•"/>
            </a:pPr>
            <a:endParaRPr lang="en-IN" sz="240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400"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 The combination of both utilitarian value and hedonistic values are needed to affect the repeat purchase intention (loyalty) positively. </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5992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B06BDE-5D17-0678-2837-317C0CFD60EE}"/>
              </a:ext>
            </a:extLst>
          </p:cNvPr>
          <p:cNvPicPr>
            <a:picLocks noChangeAspect="1"/>
          </p:cNvPicPr>
          <p:nvPr/>
        </p:nvPicPr>
        <p:blipFill rotWithShape="1">
          <a:blip r:embed="rId2"/>
          <a:srcRect l="17790" t="21550" r="15320" b="37830"/>
          <a:stretch/>
        </p:blipFill>
        <p:spPr>
          <a:xfrm>
            <a:off x="627321" y="797441"/>
            <a:ext cx="10366744" cy="3561907"/>
          </a:xfrm>
          <a:prstGeom prst="rect">
            <a:avLst/>
          </a:prstGeom>
        </p:spPr>
      </p:pic>
      <p:sp>
        <p:nvSpPr>
          <p:cNvPr id="5" name="TextBox 4">
            <a:extLst>
              <a:ext uri="{FF2B5EF4-FFF2-40B4-BE49-F238E27FC236}">
                <a16:creationId xmlns:a16="http://schemas.microsoft.com/office/drawing/2014/main" id="{DF7819B3-080B-18FB-447C-21E307A3F7D3}"/>
              </a:ext>
            </a:extLst>
          </p:cNvPr>
          <p:cNvSpPr txBox="1"/>
          <p:nvPr/>
        </p:nvSpPr>
        <p:spPr>
          <a:xfrm>
            <a:off x="776177" y="4860229"/>
            <a:ext cx="11025963" cy="1200329"/>
          </a:xfrm>
          <a:prstGeom prst="rect">
            <a:avLst/>
          </a:prstGeom>
          <a:noFill/>
        </p:spPr>
        <p:txBody>
          <a:bodyPr wrap="square">
            <a:spAutoFit/>
          </a:bodyPr>
          <a:lstStyle/>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The customers trusts that amazon and </a:t>
            </a:r>
            <a:r>
              <a:rPr lang="en-US" sz="2400" b="0" i="0" dirty="0" err="1">
                <a:solidFill>
                  <a:srgbClr val="000000"/>
                </a:solidFill>
                <a:effectLst/>
                <a:latin typeface="Calibri" panose="020F0502020204030204" pitchFamily="34" charset="0"/>
                <a:cs typeface="Calibri" panose="020F0502020204030204" pitchFamily="34" charset="0"/>
              </a:rPr>
              <a:t>flipkart</a:t>
            </a:r>
            <a:r>
              <a:rPr lang="en-US" sz="2400" b="0" i="0" dirty="0">
                <a:solidFill>
                  <a:srgbClr val="000000"/>
                </a:solidFill>
                <a:effectLst/>
                <a:latin typeface="Calibri" panose="020F0502020204030204" pitchFamily="34" charset="0"/>
                <a:cs typeface="Calibri" panose="020F0502020204030204" pitchFamily="34" charset="0"/>
              </a:rPr>
              <a:t> keeps their financial information private and they never share any type of information to others.</a:t>
            </a:r>
          </a:p>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Amazon takes longer time to displaying graphics and photos</a:t>
            </a:r>
          </a:p>
        </p:txBody>
      </p:sp>
    </p:spTree>
    <p:extLst>
      <p:ext uri="{BB962C8B-B14F-4D97-AF65-F5344CB8AC3E}">
        <p14:creationId xmlns:p14="http://schemas.microsoft.com/office/powerpoint/2010/main" val="34675711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EABDD1-E0A6-8209-2649-8264AEAA919D}"/>
              </a:ext>
            </a:extLst>
          </p:cNvPr>
          <p:cNvPicPr>
            <a:picLocks noChangeAspect="1"/>
          </p:cNvPicPr>
          <p:nvPr/>
        </p:nvPicPr>
        <p:blipFill rotWithShape="1">
          <a:blip r:embed="rId2"/>
          <a:srcRect l="20669" t="20776" r="14971" b="37674"/>
          <a:stretch/>
        </p:blipFill>
        <p:spPr>
          <a:xfrm>
            <a:off x="723015" y="871870"/>
            <a:ext cx="10887738" cy="2849526"/>
          </a:xfrm>
          <a:prstGeom prst="rect">
            <a:avLst/>
          </a:prstGeom>
        </p:spPr>
      </p:pic>
      <p:sp>
        <p:nvSpPr>
          <p:cNvPr id="5" name="TextBox 4">
            <a:extLst>
              <a:ext uri="{FF2B5EF4-FFF2-40B4-BE49-F238E27FC236}">
                <a16:creationId xmlns:a16="http://schemas.microsoft.com/office/drawing/2014/main" id="{DBDE2855-D94D-49CB-AF60-AE1F53C0CD6E}"/>
              </a:ext>
            </a:extLst>
          </p:cNvPr>
          <p:cNvSpPr txBox="1"/>
          <p:nvPr/>
        </p:nvSpPr>
        <p:spPr>
          <a:xfrm>
            <a:off x="723015" y="3889882"/>
            <a:ext cx="11227982" cy="2246769"/>
          </a:xfrm>
          <a:prstGeom prst="rect">
            <a:avLst/>
          </a:prstGeom>
          <a:noFill/>
        </p:spPr>
        <p:txBody>
          <a:bodyPr wrap="square">
            <a:spAutoFit/>
          </a:bodyPr>
          <a:lstStyle/>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Myntra declare the late price in order to clear the sales and they fix the price by comparing with other websites and they end up sales by providing benefits to the customers in this time most of the customers tries to shop in this website so it takes long loading time.</a:t>
            </a:r>
          </a:p>
          <a:p>
            <a:pPr algn="l">
              <a:buFont typeface="+mj-lt"/>
              <a:buAutoNum type="arabicPeriod"/>
            </a:pPr>
            <a:r>
              <a:rPr lang="en-US" sz="2000" b="0" i="0" dirty="0">
                <a:solidFill>
                  <a:srgbClr val="000000"/>
                </a:solidFill>
                <a:effectLst/>
                <a:latin typeface="Calibri" panose="020F0502020204030204" pitchFamily="34" charset="0"/>
                <a:cs typeface="Calibri" panose="020F0502020204030204" pitchFamily="34" charset="0"/>
              </a:rPr>
              <a:t>Amazon is the website where they frequently change their application designs in order to attract the customers and satisfies the customers' needs and they tend to make customers by updating everyday as per the trend. But the disadvantages of this website are when moving from one page to other it slows down and sometimes it may shutdown.</a:t>
            </a:r>
          </a:p>
        </p:txBody>
      </p:sp>
    </p:spTree>
    <p:extLst>
      <p:ext uri="{BB962C8B-B14F-4D97-AF65-F5344CB8AC3E}">
        <p14:creationId xmlns:p14="http://schemas.microsoft.com/office/powerpoint/2010/main" val="40376475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555946-99E2-A46F-55C5-10F74E976DED}"/>
              </a:ext>
            </a:extLst>
          </p:cNvPr>
          <p:cNvPicPr>
            <a:picLocks noChangeAspect="1"/>
          </p:cNvPicPr>
          <p:nvPr/>
        </p:nvPicPr>
        <p:blipFill rotWithShape="1">
          <a:blip r:embed="rId2"/>
          <a:srcRect l="17354" t="26512" r="13576" b="27907"/>
          <a:stretch/>
        </p:blipFill>
        <p:spPr>
          <a:xfrm>
            <a:off x="361508" y="914399"/>
            <a:ext cx="11344940" cy="3125974"/>
          </a:xfrm>
          <a:prstGeom prst="rect">
            <a:avLst/>
          </a:prstGeom>
          <a:solidFill>
            <a:srgbClr val="FFFFFF">
              <a:shade val="85000"/>
            </a:srgbClr>
          </a:solidFill>
          <a:ln w="88900" cap="sq">
            <a:solidFill>
              <a:schemeClr val="bg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5E8D334C-3FF6-DECC-90B2-70D3715F64F8}"/>
              </a:ext>
            </a:extLst>
          </p:cNvPr>
          <p:cNvSpPr txBox="1"/>
          <p:nvPr/>
        </p:nvSpPr>
        <p:spPr>
          <a:xfrm>
            <a:off x="375683" y="4231229"/>
            <a:ext cx="11440634" cy="2308324"/>
          </a:xfrm>
          <a:prstGeom prst="rect">
            <a:avLst/>
          </a:prstGeom>
          <a:noFill/>
        </p:spPr>
        <p:txBody>
          <a:bodyPr wrap="square">
            <a:spAutoFit/>
          </a:bodyPr>
          <a:lstStyle/>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Snapdeal has limited mode of payment on most of the products followed by Amazon, and </a:t>
            </a:r>
            <a:r>
              <a:rPr lang="en-US" sz="2400" b="0" i="0" dirty="0" err="1">
                <a:solidFill>
                  <a:srgbClr val="000000"/>
                </a:solidFill>
                <a:effectLst/>
                <a:latin typeface="Calibri" panose="020F0502020204030204" pitchFamily="34" charset="0"/>
                <a:cs typeface="Calibri" panose="020F0502020204030204" pitchFamily="34" charset="0"/>
              </a:rPr>
              <a:t>paytm</a:t>
            </a:r>
            <a:r>
              <a:rPr lang="en-US" sz="2400" b="0" i="0" dirty="0">
                <a:solidFill>
                  <a:srgbClr val="000000"/>
                </a:solidFill>
                <a:effectLst/>
                <a:latin typeface="Calibri" panose="020F0502020204030204" pitchFamily="34" charset="0"/>
                <a:cs typeface="Calibri" panose="020F0502020204030204" pitchFamily="34" charset="0"/>
              </a:rPr>
              <a:t> takes more time to deliver the product . So this website may not satisfy the customers due to late delivery.</a:t>
            </a:r>
          </a:p>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Amazon is the website which is more efficient as before and I suggest Amazon.com and Flipkart as the best Indian online retailer store for purchasing all types of products, as they provide enormous amounts of benefits.</a:t>
            </a:r>
          </a:p>
        </p:txBody>
      </p:sp>
    </p:spTree>
    <p:extLst>
      <p:ext uri="{BB962C8B-B14F-4D97-AF65-F5344CB8AC3E}">
        <p14:creationId xmlns:p14="http://schemas.microsoft.com/office/powerpoint/2010/main" val="892603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2D9545-E179-5382-01E6-2E36620B02BC}"/>
              </a:ext>
            </a:extLst>
          </p:cNvPr>
          <p:cNvPicPr>
            <a:picLocks noChangeAspect="1"/>
          </p:cNvPicPr>
          <p:nvPr/>
        </p:nvPicPr>
        <p:blipFill rotWithShape="1">
          <a:blip r:embed="rId2"/>
          <a:srcRect l="14825" t="24341" r="13924" b="29923"/>
          <a:stretch/>
        </p:blipFill>
        <p:spPr>
          <a:xfrm>
            <a:off x="138223" y="914400"/>
            <a:ext cx="11206717" cy="3136604"/>
          </a:xfrm>
          <a:prstGeom prst="rect">
            <a:avLst/>
          </a:prstGeom>
        </p:spPr>
      </p:pic>
      <p:sp>
        <p:nvSpPr>
          <p:cNvPr id="5" name="TextBox 4">
            <a:extLst>
              <a:ext uri="{FF2B5EF4-FFF2-40B4-BE49-F238E27FC236}">
                <a16:creationId xmlns:a16="http://schemas.microsoft.com/office/drawing/2014/main" id="{255654DF-DA1C-5528-29B8-6A3C51174F5C}"/>
              </a:ext>
            </a:extLst>
          </p:cNvPr>
          <p:cNvSpPr txBox="1"/>
          <p:nvPr/>
        </p:nvSpPr>
        <p:spPr>
          <a:xfrm>
            <a:off x="847060" y="4051004"/>
            <a:ext cx="10994066" cy="2308324"/>
          </a:xfrm>
          <a:prstGeom prst="rect">
            <a:avLst/>
          </a:prstGeom>
          <a:noFill/>
        </p:spPr>
        <p:txBody>
          <a:bodyPr wrap="square">
            <a:spAutoFit/>
          </a:bodyPr>
          <a:lstStyle/>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Most of the customers agreed that shopping on the website gives the sense of </a:t>
            </a:r>
            <a:r>
              <a:rPr lang="en-US" sz="2400" b="0" i="0" dirty="0" err="1">
                <a:solidFill>
                  <a:srgbClr val="000000"/>
                </a:solidFill>
                <a:effectLst/>
                <a:latin typeface="Calibri" panose="020F0502020204030204" pitchFamily="34" charset="0"/>
                <a:cs typeface="Calibri" panose="020F0502020204030204" pitchFamily="34" charset="0"/>
              </a:rPr>
              <a:t>adventure.Shopping</a:t>
            </a:r>
            <a:r>
              <a:rPr lang="en-US" sz="2400" b="0" i="0" dirty="0">
                <a:solidFill>
                  <a:srgbClr val="000000"/>
                </a:solidFill>
                <a:effectLst/>
                <a:latin typeface="Calibri" panose="020F0502020204030204" pitchFamily="34" charset="0"/>
                <a:cs typeface="Calibri" panose="020F0502020204030204" pitchFamily="34" charset="0"/>
              </a:rPr>
              <a:t> online won't affect anyone's status and the customers agreed that shopping on preferred e-tailer enhances their social status.</a:t>
            </a:r>
          </a:p>
          <a:p>
            <a:pPr algn="l">
              <a:buFont typeface="+mj-lt"/>
              <a:buAutoNum type="arabicPeriod"/>
            </a:pPr>
            <a:r>
              <a:rPr lang="en-US" sz="2400" b="0" i="0" dirty="0">
                <a:solidFill>
                  <a:srgbClr val="000000"/>
                </a:solidFill>
                <a:effectLst/>
                <a:latin typeface="Calibri" panose="020F0502020204030204" pitchFamily="34" charset="0"/>
                <a:cs typeface="Calibri" panose="020F0502020204030204" pitchFamily="34" charset="0"/>
              </a:rPr>
              <a:t>Most of the customers agreed that they felt gratified while shopping on their </a:t>
            </a:r>
            <a:r>
              <a:rPr lang="en-US" sz="2400" b="0" i="0" dirty="0" err="1">
                <a:solidFill>
                  <a:srgbClr val="000000"/>
                </a:solidFill>
                <a:effectLst/>
                <a:latin typeface="Calibri" panose="020F0502020204030204" pitchFamily="34" charset="0"/>
                <a:cs typeface="Calibri" panose="020F0502020204030204" pitchFamily="34" charset="0"/>
              </a:rPr>
              <a:t>favourite</a:t>
            </a:r>
            <a:r>
              <a:rPr lang="en-US" sz="2400" b="0" i="0" dirty="0">
                <a:solidFill>
                  <a:srgbClr val="000000"/>
                </a:solidFill>
                <a:effectLst/>
                <a:latin typeface="Calibri" panose="020F0502020204030204" pitchFamily="34" charset="0"/>
                <a:cs typeface="Calibri" panose="020F0502020204030204" pitchFamily="34" charset="0"/>
              </a:rPr>
              <a:t> e-</a:t>
            </a:r>
            <a:r>
              <a:rPr lang="en-US" sz="2400" b="0" i="0" dirty="0" err="1">
                <a:solidFill>
                  <a:srgbClr val="000000"/>
                </a:solidFill>
                <a:effectLst/>
                <a:latin typeface="Calibri" panose="020F0502020204030204" pitchFamily="34" charset="0"/>
                <a:cs typeface="Calibri" panose="020F0502020204030204" pitchFamily="34" charset="0"/>
              </a:rPr>
              <a:t>tailer.most</a:t>
            </a:r>
            <a:r>
              <a:rPr lang="en-US" sz="2400" b="0" i="0" dirty="0">
                <a:solidFill>
                  <a:srgbClr val="000000"/>
                </a:solidFill>
                <a:effectLst/>
                <a:latin typeface="Calibri" panose="020F0502020204030204" pitchFamily="34" charset="0"/>
                <a:cs typeface="Calibri" panose="020F0502020204030204" pitchFamily="34" charset="0"/>
              </a:rPr>
              <a:t> of the customers agreed that shopping on online website helps them fulfil their certain roles .</a:t>
            </a:r>
          </a:p>
        </p:txBody>
      </p:sp>
    </p:spTree>
    <p:extLst>
      <p:ext uri="{BB962C8B-B14F-4D97-AF65-F5344CB8AC3E}">
        <p14:creationId xmlns:p14="http://schemas.microsoft.com/office/powerpoint/2010/main" val="1739351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E4711C-3C77-EA9E-D6C9-05E0D2EB6A4A}"/>
              </a:ext>
            </a:extLst>
          </p:cNvPr>
          <p:cNvSpPr txBox="1"/>
          <p:nvPr/>
        </p:nvSpPr>
        <p:spPr>
          <a:xfrm>
            <a:off x="723014" y="776177"/>
            <a:ext cx="10728251" cy="523220"/>
          </a:xfrm>
          <a:prstGeom prst="rect">
            <a:avLst/>
          </a:prstGeom>
          <a:noFill/>
        </p:spPr>
        <p:txBody>
          <a:bodyPr wrap="square" rtlCol="0">
            <a:spAutoFit/>
          </a:bodyPr>
          <a:lstStyle/>
          <a:p>
            <a:pPr algn="ctr"/>
            <a:r>
              <a:rPr lang="en-US" sz="2800" b="1" dirty="0">
                <a:latin typeface="Calibri" panose="020F0502020204030204" pitchFamily="34" charset="0"/>
                <a:cs typeface="Calibri" panose="020F0502020204030204" pitchFamily="34" charset="0"/>
              </a:rPr>
              <a:t>SKEWNESS</a:t>
            </a:r>
            <a:endParaRPr lang="en-IN" sz="28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BE235E1-7026-1640-FDAD-3872B0D6F097}"/>
              </a:ext>
            </a:extLst>
          </p:cNvPr>
          <p:cNvPicPr>
            <a:picLocks noChangeAspect="1"/>
          </p:cNvPicPr>
          <p:nvPr/>
        </p:nvPicPr>
        <p:blipFill rotWithShape="1">
          <a:blip r:embed="rId2"/>
          <a:srcRect l="14041" t="44341" r="50000" b="23101"/>
          <a:stretch/>
        </p:blipFill>
        <p:spPr>
          <a:xfrm>
            <a:off x="1711842" y="1477925"/>
            <a:ext cx="6060558" cy="3086622"/>
          </a:xfrm>
          <a:prstGeom prst="rect">
            <a:avLst/>
          </a:prstGeom>
        </p:spPr>
      </p:pic>
      <p:sp>
        <p:nvSpPr>
          <p:cNvPr id="5" name="TextBox 4">
            <a:extLst>
              <a:ext uri="{FF2B5EF4-FFF2-40B4-BE49-F238E27FC236}">
                <a16:creationId xmlns:a16="http://schemas.microsoft.com/office/drawing/2014/main" id="{C7624A83-2BE3-E847-3617-FFF88C5032BD}"/>
              </a:ext>
            </a:extLst>
          </p:cNvPr>
          <p:cNvSpPr txBox="1"/>
          <p:nvPr/>
        </p:nvSpPr>
        <p:spPr>
          <a:xfrm>
            <a:off x="1116419" y="4564547"/>
            <a:ext cx="9835116" cy="1477328"/>
          </a:xfrm>
          <a:prstGeom prst="rect">
            <a:avLst/>
          </a:prstGeom>
          <a:noFill/>
        </p:spPr>
        <p:txBody>
          <a:bodyPr wrap="square" rtlCol="0">
            <a:spAutoFit/>
          </a:bodyPr>
          <a:lstStyle/>
          <a:p>
            <a:r>
              <a:rPr lang="en-US" dirty="0"/>
              <a:t>Observation:</a:t>
            </a:r>
          </a:p>
          <a:p>
            <a:r>
              <a:rPr lang="en-US" dirty="0"/>
              <a:t>Skewness is present in most of the column.</a:t>
            </a:r>
          </a:p>
          <a:p>
            <a:r>
              <a:rPr lang="en-US" dirty="0"/>
              <a:t>We check </a:t>
            </a:r>
            <a:r>
              <a:rPr lang="en-US" dirty="0" err="1"/>
              <a:t>zscore</a:t>
            </a:r>
            <a:r>
              <a:rPr lang="en-US" dirty="0"/>
              <a:t> and IQR method to remove skewness and find that </a:t>
            </a:r>
            <a:r>
              <a:rPr lang="en-US" dirty="0" err="1"/>
              <a:t>zscore</a:t>
            </a:r>
            <a:r>
              <a:rPr lang="en-US" dirty="0"/>
              <a:t> is best method because number of dropping rows are less than IQR.</a:t>
            </a:r>
          </a:p>
          <a:p>
            <a:r>
              <a:rPr lang="en-US" dirty="0"/>
              <a:t>Hence, we use </a:t>
            </a:r>
            <a:r>
              <a:rPr lang="en-US" dirty="0" err="1"/>
              <a:t>zscore</a:t>
            </a:r>
            <a:r>
              <a:rPr lang="en-US" dirty="0"/>
              <a:t> method to remove </a:t>
            </a:r>
            <a:r>
              <a:rPr lang="en-US" dirty="0" err="1"/>
              <a:t>skewnesss</a:t>
            </a:r>
            <a:r>
              <a:rPr lang="en-US" dirty="0"/>
              <a:t>.</a:t>
            </a:r>
            <a:endParaRPr lang="en-IN" dirty="0"/>
          </a:p>
        </p:txBody>
      </p:sp>
    </p:spTree>
    <p:extLst>
      <p:ext uri="{BB962C8B-B14F-4D97-AF65-F5344CB8AC3E}">
        <p14:creationId xmlns:p14="http://schemas.microsoft.com/office/powerpoint/2010/main" val="21204336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01044E-83BF-0AB2-E60B-6DB4DD812008}"/>
              </a:ext>
            </a:extLst>
          </p:cNvPr>
          <p:cNvSpPr txBox="1"/>
          <p:nvPr/>
        </p:nvSpPr>
        <p:spPr>
          <a:xfrm>
            <a:off x="3047114" y="862641"/>
            <a:ext cx="6097772" cy="584775"/>
          </a:xfrm>
          <a:prstGeom prst="rect">
            <a:avLst/>
          </a:prstGeom>
          <a:noFill/>
        </p:spPr>
        <p:txBody>
          <a:bodyPr wrap="square">
            <a:spAutoFit/>
          </a:bodyPr>
          <a:lstStyle/>
          <a:p>
            <a:pPr algn="ctr"/>
            <a:r>
              <a:rPr lang="en-US" sz="3200" b="1" dirty="0">
                <a:solidFill>
                  <a:srgbClr val="000000"/>
                </a:solidFill>
                <a:latin typeface="Calibri" panose="020F0502020204030204" pitchFamily="34" charset="0"/>
                <a:cs typeface="Calibri" panose="020F0502020204030204" pitchFamily="34" charset="0"/>
              </a:rPr>
              <a:t>S</a:t>
            </a:r>
            <a:r>
              <a:rPr lang="en-US" sz="3200" b="1" i="0" dirty="0">
                <a:solidFill>
                  <a:srgbClr val="000000"/>
                </a:solidFill>
                <a:effectLst/>
                <a:latin typeface="Calibri" panose="020F0502020204030204" pitchFamily="34" charset="0"/>
                <a:cs typeface="Calibri" panose="020F0502020204030204" pitchFamily="34" charset="0"/>
              </a:rPr>
              <a:t>plitting data in x and y</a:t>
            </a:r>
          </a:p>
        </p:txBody>
      </p:sp>
      <p:sp>
        <p:nvSpPr>
          <p:cNvPr id="4" name="TextBox 3">
            <a:extLst>
              <a:ext uri="{FF2B5EF4-FFF2-40B4-BE49-F238E27FC236}">
                <a16:creationId xmlns:a16="http://schemas.microsoft.com/office/drawing/2014/main" id="{F542238E-A602-3DC8-0528-CC8C015FB1D6}"/>
              </a:ext>
            </a:extLst>
          </p:cNvPr>
          <p:cNvSpPr txBox="1"/>
          <p:nvPr/>
        </p:nvSpPr>
        <p:spPr>
          <a:xfrm>
            <a:off x="593651" y="1447416"/>
            <a:ext cx="11004698" cy="1200329"/>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We take recommendation as output column. And split the data in input and output column.</a:t>
            </a:r>
          </a:p>
          <a:p>
            <a:r>
              <a:rPr lang="en-US" sz="2400" dirty="0">
                <a:latin typeface="Calibri" panose="020F0502020204030204" pitchFamily="34" charset="0"/>
                <a:cs typeface="Calibri" panose="020F0502020204030204" pitchFamily="34" charset="0"/>
              </a:rPr>
              <a:t>Take the test size 30% and 70% is training size </a:t>
            </a:r>
          </a:p>
        </p:txBody>
      </p:sp>
      <p:pic>
        <p:nvPicPr>
          <p:cNvPr id="6" name="Picture 5">
            <a:extLst>
              <a:ext uri="{FF2B5EF4-FFF2-40B4-BE49-F238E27FC236}">
                <a16:creationId xmlns:a16="http://schemas.microsoft.com/office/drawing/2014/main" id="{467AC539-F348-E78B-6C7C-7232E59B6E89}"/>
              </a:ext>
            </a:extLst>
          </p:cNvPr>
          <p:cNvPicPr>
            <a:picLocks noChangeAspect="1"/>
          </p:cNvPicPr>
          <p:nvPr/>
        </p:nvPicPr>
        <p:blipFill rotWithShape="1">
          <a:blip r:embed="rId2"/>
          <a:srcRect l="12558" t="53797" r="21686" b="5427"/>
          <a:stretch/>
        </p:blipFill>
        <p:spPr>
          <a:xfrm>
            <a:off x="1531088" y="2987749"/>
            <a:ext cx="8016949" cy="2796362"/>
          </a:xfrm>
          <a:prstGeom prst="rect">
            <a:avLst/>
          </a:prstGeom>
        </p:spPr>
      </p:pic>
    </p:spTree>
    <p:extLst>
      <p:ext uri="{BB962C8B-B14F-4D97-AF65-F5344CB8AC3E}">
        <p14:creationId xmlns:p14="http://schemas.microsoft.com/office/powerpoint/2010/main" val="135149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0C90A1A-8346-1E60-CF4E-CAF2BD4D7C6A}"/>
              </a:ext>
            </a:extLst>
          </p:cNvPr>
          <p:cNvSpPr txBox="1"/>
          <p:nvPr/>
        </p:nvSpPr>
        <p:spPr>
          <a:xfrm>
            <a:off x="1254642" y="776177"/>
            <a:ext cx="9324753"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Model selection</a:t>
            </a:r>
            <a:endParaRPr lang="en-IN" sz="3600" b="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777DFEF7-FB3A-6D8F-8462-458557A8C3D0}"/>
              </a:ext>
            </a:extLst>
          </p:cNvPr>
          <p:cNvSpPr txBox="1"/>
          <p:nvPr/>
        </p:nvSpPr>
        <p:spPr>
          <a:xfrm>
            <a:off x="531628" y="1552353"/>
            <a:ext cx="11025963" cy="83099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After applying various classifier it </a:t>
            </a:r>
            <a:r>
              <a:rPr lang="en-US" sz="2400" dirty="0" err="1">
                <a:latin typeface="Calibri" panose="020F0502020204030204" pitchFamily="34" charset="0"/>
                <a:cs typeface="Calibri" panose="020F0502020204030204" pitchFamily="34" charset="0"/>
              </a:rPr>
              <a:t>it</a:t>
            </a:r>
            <a:r>
              <a:rPr lang="en-US" sz="2400" dirty="0">
                <a:latin typeface="Calibri" panose="020F0502020204030204" pitchFamily="34" charset="0"/>
                <a:cs typeface="Calibri" panose="020F0502020204030204" pitchFamily="34" charset="0"/>
              </a:rPr>
              <a:t> find that Support vector classifier work best for this dataset</a:t>
            </a:r>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2A8931C-1D8A-CF9A-9BE1-19D8902427D6}"/>
              </a:ext>
            </a:extLst>
          </p:cNvPr>
          <p:cNvPicPr>
            <a:picLocks noChangeAspect="1"/>
          </p:cNvPicPr>
          <p:nvPr/>
        </p:nvPicPr>
        <p:blipFill rotWithShape="1">
          <a:blip r:embed="rId2"/>
          <a:srcRect l="13780" t="32060" r="36249" b="10233"/>
          <a:stretch/>
        </p:blipFill>
        <p:spPr>
          <a:xfrm>
            <a:off x="1254642" y="2383350"/>
            <a:ext cx="8569842" cy="3957567"/>
          </a:xfrm>
          <a:prstGeom prst="rect">
            <a:avLst/>
          </a:prstGeom>
        </p:spPr>
      </p:pic>
    </p:spTree>
    <p:extLst>
      <p:ext uri="{BB962C8B-B14F-4D97-AF65-F5344CB8AC3E}">
        <p14:creationId xmlns:p14="http://schemas.microsoft.com/office/powerpoint/2010/main" val="389768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9879D9-B2B5-9AD4-0313-A84121379960}"/>
              </a:ext>
            </a:extLst>
          </p:cNvPr>
          <p:cNvSpPr txBox="1"/>
          <p:nvPr/>
        </p:nvSpPr>
        <p:spPr>
          <a:xfrm>
            <a:off x="2838893" y="712381"/>
            <a:ext cx="6422065" cy="707886"/>
          </a:xfrm>
          <a:prstGeom prst="rect">
            <a:avLst/>
          </a:prstGeom>
          <a:noFill/>
        </p:spPr>
        <p:txBody>
          <a:bodyPr wrap="square" rtlCol="0">
            <a:spAutoFit/>
          </a:bodyPr>
          <a:lstStyle/>
          <a:p>
            <a:pPr algn="ctr"/>
            <a:r>
              <a:rPr lang="en-US" sz="4000" b="1" dirty="0">
                <a:latin typeface="Calibri" panose="020F0502020204030204" pitchFamily="34" charset="0"/>
                <a:cs typeface="Calibri" panose="020F0502020204030204" pitchFamily="34" charset="0"/>
              </a:rPr>
              <a:t>Cross validation</a:t>
            </a:r>
            <a:endParaRPr lang="en-IN" sz="4000" b="1" dirty="0">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AE6852E0-6753-6A6B-43A6-D812B0A1AA6D}"/>
              </a:ext>
            </a:extLst>
          </p:cNvPr>
          <p:cNvSpPr txBox="1"/>
          <p:nvPr/>
        </p:nvSpPr>
        <p:spPr>
          <a:xfrm>
            <a:off x="435935" y="1573619"/>
            <a:ext cx="11185451" cy="83099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After checking cross </a:t>
            </a:r>
            <a:r>
              <a:rPr lang="en-US" sz="2400" dirty="0" err="1">
                <a:latin typeface="Calibri" panose="020F0502020204030204" pitchFamily="34" charset="0"/>
                <a:cs typeface="Calibri" panose="020F0502020204030204" pitchFamily="34" charset="0"/>
              </a:rPr>
              <a:t>val</a:t>
            </a:r>
            <a:r>
              <a:rPr lang="en-US" sz="2400" dirty="0">
                <a:latin typeface="Calibri" panose="020F0502020204030204" pitchFamily="34" charset="0"/>
                <a:cs typeface="Calibri" panose="020F0502020204030204" pitchFamily="34" charset="0"/>
              </a:rPr>
              <a:t> score it is observed that it is works best for svc and has no underfitting and overfitting</a:t>
            </a:r>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9BEACC5-E7B5-BB93-7D92-F32829E2F41D}"/>
              </a:ext>
            </a:extLst>
          </p:cNvPr>
          <p:cNvPicPr>
            <a:picLocks noChangeAspect="1"/>
          </p:cNvPicPr>
          <p:nvPr/>
        </p:nvPicPr>
        <p:blipFill rotWithShape="1">
          <a:blip r:embed="rId2"/>
          <a:srcRect l="13866" t="31473" r="24041" b="50000"/>
          <a:stretch/>
        </p:blipFill>
        <p:spPr>
          <a:xfrm>
            <a:off x="839972" y="2557968"/>
            <a:ext cx="9877647" cy="1939604"/>
          </a:xfrm>
          <a:prstGeom prst="rect">
            <a:avLst/>
          </a:prstGeom>
        </p:spPr>
      </p:pic>
    </p:spTree>
    <p:extLst>
      <p:ext uri="{BB962C8B-B14F-4D97-AF65-F5344CB8AC3E}">
        <p14:creationId xmlns:p14="http://schemas.microsoft.com/office/powerpoint/2010/main" val="1983703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B94D16-46FD-2266-4678-0056826CB449}"/>
              </a:ext>
            </a:extLst>
          </p:cNvPr>
          <p:cNvSpPr txBox="1"/>
          <p:nvPr/>
        </p:nvSpPr>
        <p:spPr>
          <a:xfrm>
            <a:off x="2392326" y="701749"/>
            <a:ext cx="7899990" cy="707886"/>
          </a:xfrm>
          <a:prstGeom prst="rect">
            <a:avLst/>
          </a:prstGeom>
          <a:noFill/>
        </p:spPr>
        <p:txBody>
          <a:bodyPr wrap="square" rtlCol="0">
            <a:spAutoFit/>
          </a:bodyPr>
          <a:lstStyle/>
          <a:p>
            <a:pPr algn="ctr"/>
            <a:r>
              <a:rPr lang="en-US" sz="4000" b="1" dirty="0">
                <a:latin typeface="Calibri" panose="020F0502020204030204" pitchFamily="34" charset="0"/>
                <a:cs typeface="Calibri" panose="020F0502020204030204" pitchFamily="34" charset="0"/>
              </a:rPr>
              <a:t>Saving the model</a:t>
            </a:r>
            <a:endParaRPr lang="en-IN" sz="4000"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AB6DB01-1325-FF64-6CBE-7ED8A3F58557}"/>
              </a:ext>
            </a:extLst>
          </p:cNvPr>
          <p:cNvPicPr>
            <a:picLocks noChangeAspect="1"/>
          </p:cNvPicPr>
          <p:nvPr/>
        </p:nvPicPr>
        <p:blipFill rotWithShape="1">
          <a:blip r:embed="rId2"/>
          <a:srcRect l="13953" t="73953" r="42965" b="9147"/>
          <a:stretch/>
        </p:blipFill>
        <p:spPr>
          <a:xfrm>
            <a:off x="1988287" y="1509824"/>
            <a:ext cx="8016950" cy="2041452"/>
          </a:xfrm>
          <a:prstGeom prst="rect">
            <a:avLst/>
          </a:prstGeom>
        </p:spPr>
      </p:pic>
    </p:spTree>
    <p:extLst>
      <p:ext uri="{BB962C8B-B14F-4D97-AF65-F5344CB8AC3E}">
        <p14:creationId xmlns:p14="http://schemas.microsoft.com/office/powerpoint/2010/main" val="8001018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60C1F6-FDFE-0A9D-5CFA-CE4B99E5D706}"/>
              </a:ext>
            </a:extLst>
          </p:cNvPr>
          <p:cNvSpPr txBox="1"/>
          <p:nvPr/>
        </p:nvSpPr>
        <p:spPr>
          <a:xfrm>
            <a:off x="786810" y="1201479"/>
            <a:ext cx="9686260" cy="1323439"/>
          </a:xfrm>
          <a:prstGeom prst="rect">
            <a:avLst/>
          </a:prstGeom>
          <a:noFill/>
        </p:spPr>
        <p:txBody>
          <a:bodyPr wrap="square" rtlCol="0">
            <a:spAutoFit/>
          </a:bodyPr>
          <a:lstStyle/>
          <a:p>
            <a:pPr algn="ctr"/>
            <a:r>
              <a:rPr lang="en-IN" sz="4000" b="1" dirty="0">
                <a:solidFill>
                  <a:srgbClr val="000000"/>
                </a:solidFill>
                <a:latin typeface="Calibri" panose="020F0502020204030204" pitchFamily="34" charset="0"/>
                <a:cs typeface="Calibri" panose="020F0502020204030204" pitchFamily="34" charset="0"/>
              </a:rPr>
              <a:t>Conclusion</a:t>
            </a:r>
            <a:r>
              <a:rPr lang="en-IN" sz="4000" b="1" i="0" dirty="0">
                <a:solidFill>
                  <a:srgbClr val="000000"/>
                </a:solidFill>
                <a:effectLst/>
                <a:latin typeface="Calibri" panose="020F0502020204030204" pitchFamily="34" charset="0"/>
                <a:cs typeface="Calibri" panose="020F0502020204030204" pitchFamily="34" charset="0"/>
              </a:rPr>
              <a:t> of model</a:t>
            </a:r>
          </a:p>
          <a:p>
            <a:pPr algn="ctr"/>
            <a:endParaRPr lang="en-IN" sz="40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1EF78F0-C6AE-1FD3-5561-96FCCB82118A}"/>
              </a:ext>
            </a:extLst>
          </p:cNvPr>
          <p:cNvSpPr txBox="1"/>
          <p:nvPr/>
        </p:nvSpPr>
        <p:spPr>
          <a:xfrm>
            <a:off x="871869" y="3105835"/>
            <a:ext cx="10281683" cy="1077218"/>
          </a:xfrm>
          <a:prstGeom prst="rect">
            <a:avLst/>
          </a:prstGeom>
          <a:noFill/>
        </p:spPr>
        <p:txBody>
          <a:bodyPr wrap="square">
            <a:spAutoFit/>
          </a:bodyPr>
          <a:lstStyle/>
          <a:p>
            <a:r>
              <a:rPr lang="en-US" sz="3200" b="0" i="0" dirty="0">
                <a:solidFill>
                  <a:srgbClr val="000000"/>
                </a:solidFill>
                <a:effectLst/>
                <a:latin typeface="Calibri" panose="020F0502020204030204" pitchFamily="34" charset="0"/>
                <a:cs typeface="Calibri" panose="020F0502020204030204" pitchFamily="34" charset="0"/>
              </a:rPr>
              <a:t>predicted value and actual value gives 100% accuracy by machine learning model</a:t>
            </a:r>
            <a:endParaRPr lang="en-IN"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9890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EC0DF1-E3DF-C14C-CFAB-1909E99AE7E2}"/>
              </a:ext>
            </a:extLst>
          </p:cNvPr>
          <p:cNvSpPr txBox="1"/>
          <p:nvPr/>
        </p:nvSpPr>
        <p:spPr>
          <a:xfrm>
            <a:off x="690465" y="615820"/>
            <a:ext cx="10954139" cy="1077218"/>
          </a:xfrm>
          <a:prstGeom prst="rect">
            <a:avLst/>
          </a:prstGeom>
          <a:noFill/>
        </p:spPr>
        <p:txBody>
          <a:bodyPr wrap="square" rtlCol="0">
            <a:spAutoFit/>
          </a:bodyPr>
          <a:lstStyle/>
          <a:p>
            <a:pPr algn="ctr"/>
            <a:r>
              <a:rPr lang="en-IN" sz="3200" b="1" dirty="0">
                <a:solidFill>
                  <a:srgbClr val="111111"/>
                </a:solidFill>
                <a:effectLst/>
                <a:latin typeface="Calibri" panose="020F0502020204030204" pitchFamily="34" charset="0"/>
                <a:ea typeface="Calibri" panose="020F0502020204030204" pitchFamily="34" charset="0"/>
                <a:cs typeface="Calibri" panose="020F0502020204030204" pitchFamily="34" charset="0"/>
              </a:rPr>
              <a:t>FACTORS THAT CONTRIBUTED TO THE SUCCESS OF AN E-COMMERCE</a:t>
            </a:r>
            <a:endParaRPr lang="en-IN" sz="3200" b="1" dirty="0"/>
          </a:p>
        </p:txBody>
      </p:sp>
      <p:pic>
        <p:nvPicPr>
          <p:cNvPr id="4" name="Picture 3">
            <a:extLst>
              <a:ext uri="{FF2B5EF4-FFF2-40B4-BE49-F238E27FC236}">
                <a16:creationId xmlns:a16="http://schemas.microsoft.com/office/drawing/2014/main" id="{154964E3-BABF-19DB-35A3-466949E876CC}"/>
              </a:ext>
            </a:extLst>
          </p:cNvPr>
          <p:cNvPicPr>
            <a:picLocks noChangeAspect="1"/>
          </p:cNvPicPr>
          <p:nvPr/>
        </p:nvPicPr>
        <p:blipFill rotWithShape="1">
          <a:blip r:embed="rId2"/>
          <a:srcRect l="29924" t="37415" r="30663" b="29795"/>
          <a:stretch/>
        </p:blipFill>
        <p:spPr>
          <a:xfrm>
            <a:off x="1642188" y="2565917"/>
            <a:ext cx="8108302" cy="2851237"/>
          </a:xfrm>
          <a:prstGeom prst="rect">
            <a:avLst/>
          </a:prstGeom>
        </p:spPr>
      </p:pic>
    </p:spTree>
    <p:extLst>
      <p:ext uri="{BB962C8B-B14F-4D97-AF65-F5344CB8AC3E}">
        <p14:creationId xmlns:p14="http://schemas.microsoft.com/office/powerpoint/2010/main" val="176438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51072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9896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253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2835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538FCE-46E5-3C35-A647-5777EF6DECED}"/>
              </a:ext>
            </a:extLst>
          </p:cNvPr>
          <p:cNvSpPr txBox="1"/>
          <p:nvPr/>
        </p:nvSpPr>
        <p:spPr>
          <a:xfrm>
            <a:off x="3284376" y="625151"/>
            <a:ext cx="4973216"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PROBLEM STATEMENT</a:t>
            </a:r>
          </a:p>
        </p:txBody>
      </p:sp>
      <p:sp>
        <p:nvSpPr>
          <p:cNvPr id="3" name="TextBox 2">
            <a:extLst>
              <a:ext uri="{FF2B5EF4-FFF2-40B4-BE49-F238E27FC236}">
                <a16:creationId xmlns:a16="http://schemas.microsoft.com/office/drawing/2014/main" id="{1288C67E-51F3-18D9-EA08-AEF2A931604A}"/>
              </a:ext>
            </a:extLst>
          </p:cNvPr>
          <p:cNvSpPr txBox="1"/>
          <p:nvPr/>
        </p:nvSpPr>
        <p:spPr>
          <a:xfrm>
            <a:off x="662473" y="1446245"/>
            <a:ext cx="10972800" cy="3416320"/>
          </a:xfrm>
          <a:prstGeom prst="rect">
            <a:avLst/>
          </a:prstGeom>
          <a:noFill/>
        </p:spPr>
        <p:txBody>
          <a:bodyPr wrap="square" rtlCol="0">
            <a:spAutoFit/>
          </a:bodyPr>
          <a:lstStyle/>
          <a:p>
            <a:pPr marL="342900" indent="-342900">
              <a:buFont typeface="Arial" panose="020B0604020202020204" pitchFamily="34" charset="0"/>
              <a:buChar char="•"/>
            </a:pPr>
            <a:r>
              <a:rPr lang="en-IN" sz="2400" dirty="0">
                <a:effectLst/>
                <a:latin typeface="Calibri" panose="020F0502020204030204" pitchFamily="34" charset="0"/>
                <a:ea typeface="Calibri" panose="020F0502020204030204" pitchFamily="34" charset="0"/>
                <a:cs typeface="Calibri" panose="020F0502020204030204" pitchFamily="34" charset="0"/>
              </a:rPr>
              <a:t>The data is collected from the Indian online shoppers. Results indicate the e-retail success factors, which are very much critical for customer satisfaction.</a:t>
            </a:r>
          </a:p>
          <a:p>
            <a:pPr marL="342900" indent="-342900">
              <a:buFont typeface="Arial" panose="020B0604020202020204" pitchFamily="34" charset="0"/>
              <a:buChar char="•"/>
            </a:pPr>
            <a:endParaRPr lang="en-IN" sz="24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dirty="0">
                <a:latin typeface="Calibri" panose="020F0502020204030204" pitchFamily="34" charset="0"/>
                <a:cs typeface="Calibri" panose="020F0502020204030204" pitchFamily="34" charset="0"/>
              </a:rPr>
              <a:t>We have a data of 71 factors (columns) which affect online business. We have to analysed the data find which factor give most impact on selling the product and find the way that customer retains for further shopping.</a:t>
            </a:r>
          </a:p>
          <a:p>
            <a:pPr marL="342900" indent="-342900">
              <a:buFont typeface="Arial" panose="020B0604020202020204" pitchFamily="34" charset="0"/>
              <a:buChar char="•"/>
            </a:pPr>
            <a:endParaRPr lang="en-IN" sz="24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400" dirty="0">
                <a:latin typeface="Calibri" panose="020F0502020204030204" pitchFamily="34" charset="0"/>
                <a:ea typeface="Calibri" panose="020F0502020204030204" pitchFamily="34" charset="0"/>
                <a:cs typeface="Calibri" panose="020F0502020204030204" pitchFamily="34" charset="0"/>
              </a:rPr>
              <a:t>We</a:t>
            </a:r>
            <a:r>
              <a:rPr lang="en-IN" sz="2400" dirty="0">
                <a:effectLst/>
                <a:latin typeface="Calibri" panose="020F0502020204030204" pitchFamily="34" charset="0"/>
                <a:ea typeface="Calibri" panose="020F0502020204030204" pitchFamily="34" charset="0"/>
                <a:cs typeface="Calibri" panose="020F0502020204030204" pitchFamily="34" charset="0"/>
              </a:rPr>
              <a:t> have to analytical skills to give findings and conclusions in detailed data analysis written in </a:t>
            </a:r>
            <a:r>
              <a:rPr lang="en-IN" sz="2400" dirty="0" err="1">
                <a:effectLst/>
                <a:latin typeface="Calibri" panose="020F0502020204030204" pitchFamily="34" charset="0"/>
                <a:ea typeface="Calibri" panose="020F0502020204030204" pitchFamily="34" charset="0"/>
                <a:cs typeface="Calibri" panose="020F0502020204030204" pitchFamily="34" charset="0"/>
              </a:rPr>
              <a:t>jupyter</a:t>
            </a:r>
            <a:r>
              <a:rPr lang="en-IN" sz="2400" dirty="0">
                <a:effectLst/>
                <a:latin typeface="Calibri" panose="020F0502020204030204" pitchFamily="34" charset="0"/>
                <a:ea typeface="Calibri" panose="020F0502020204030204" pitchFamily="34" charset="0"/>
                <a:cs typeface="Calibri" panose="020F0502020204030204" pitchFamily="34" charset="0"/>
              </a:rPr>
              <a:t> notebook </a:t>
            </a:r>
            <a:endParaRPr lang="en-IN"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8499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CC6E78-F2DB-795E-7D96-39EC276A3645}"/>
              </a:ext>
            </a:extLst>
          </p:cNvPr>
          <p:cNvSpPr txBox="1"/>
          <p:nvPr/>
        </p:nvSpPr>
        <p:spPr>
          <a:xfrm>
            <a:off x="2015412" y="569167"/>
            <a:ext cx="8210939" cy="584775"/>
          </a:xfrm>
          <a:prstGeom prst="rect">
            <a:avLst/>
          </a:prstGeom>
          <a:noFill/>
        </p:spPr>
        <p:txBody>
          <a:bodyPr wrap="square" rtlCol="0">
            <a:spAutoFit/>
          </a:bodyPr>
          <a:lstStyle/>
          <a:p>
            <a:pPr algn="ctr"/>
            <a:r>
              <a:rPr lang="en-US" sz="3200" b="1" dirty="0">
                <a:latin typeface="Calibri" panose="020F0502020204030204" pitchFamily="34" charset="0"/>
                <a:cs typeface="Calibri" panose="020F0502020204030204" pitchFamily="34" charset="0"/>
              </a:rPr>
              <a:t>STEPS USED FOR ANALYZING DATA</a:t>
            </a:r>
            <a:endParaRPr lang="en-IN" sz="3200" b="1" dirty="0">
              <a:latin typeface="Calibri" panose="020F0502020204030204" pitchFamily="34" charset="0"/>
              <a:cs typeface="Calibri" panose="020F0502020204030204" pitchFamily="34" charset="0"/>
            </a:endParaRPr>
          </a:p>
        </p:txBody>
      </p:sp>
      <p:sp>
        <p:nvSpPr>
          <p:cNvPr id="3" name="Rectangle: Rounded Corners 2">
            <a:extLst>
              <a:ext uri="{FF2B5EF4-FFF2-40B4-BE49-F238E27FC236}">
                <a16:creationId xmlns:a16="http://schemas.microsoft.com/office/drawing/2014/main" id="{E7E1784F-2DDB-ED9E-057E-CB412F2AB98F}"/>
              </a:ext>
            </a:extLst>
          </p:cNvPr>
          <p:cNvSpPr/>
          <p:nvPr/>
        </p:nvSpPr>
        <p:spPr>
          <a:xfrm>
            <a:off x="1026367" y="1352938"/>
            <a:ext cx="2192694"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Importing libraries</a:t>
            </a:r>
          </a:p>
        </p:txBody>
      </p:sp>
      <p:sp>
        <p:nvSpPr>
          <p:cNvPr id="6" name="Arrow: Right 5">
            <a:extLst>
              <a:ext uri="{FF2B5EF4-FFF2-40B4-BE49-F238E27FC236}">
                <a16:creationId xmlns:a16="http://schemas.microsoft.com/office/drawing/2014/main" id="{B7677ACF-F1DD-37C0-D6C1-D306A55AB1FA}"/>
              </a:ext>
            </a:extLst>
          </p:cNvPr>
          <p:cNvSpPr/>
          <p:nvPr/>
        </p:nvSpPr>
        <p:spPr>
          <a:xfrm>
            <a:off x="3219061" y="1486623"/>
            <a:ext cx="1129004" cy="584774"/>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FDC9CFF4-3241-0E53-F080-13528F26DCF5}"/>
              </a:ext>
            </a:extLst>
          </p:cNvPr>
          <p:cNvSpPr/>
          <p:nvPr/>
        </p:nvSpPr>
        <p:spPr>
          <a:xfrm>
            <a:off x="4348065" y="1357460"/>
            <a:ext cx="1950098" cy="90987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Loading </a:t>
            </a:r>
            <a:r>
              <a:rPr lang="en-US" dirty="0" err="1"/>
              <a:t>datset</a:t>
            </a:r>
            <a:endParaRPr lang="en-US" dirty="0"/>
          </a:p>
        </p:txBody>
      </p:sp>
      <p:sp>
        <p:nvSpPr>
          <p:cNvPr id="8" name="Arrow: Right 7">
            <a:extLst>
              <a:ext uri="{FF2B5EF4-FFF2-40B4-BE49-F238E27FC236}">
                <a16:creationId xmlns:a16="http://schemas.microsoft.com/office/drawing/2014/main" id="{34BF7BCD-BD4F-1E15-A4ED-F58FE69A8C2C}"/>
              </a:ext>
            </a:extLst>
          </p:cNvPr>
          <p:cNvSpPr/>
          <p:nvPr/>
        </p:nvSpPr>
        <p:spPr>
          <a:xfrm>
            <a:off x="6316824" y="1486622"/>
            <a:ext cx="1310951" cy="58477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701DA5AB-07A2-4A42-D043-77D656C6362D}"/>
              </a:ext>
            </a:extLst>
          </p:cNvPr>
          <p:cNvSpPr/>
          <p:nvPr/>
        </p:nvSpPr>
        <p:spPr>
          <a:xfrm>
            <a:off x="7627775" y="1269896"/>
            <a:ext cx="1950098"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EDA</a:t>
            </a:r>
            <a:endParaRPr lang="en-IN" dirty="0"/>
          </a:p>
        </p:txBody>
      </p:sp>
      <p:sp>
        <p:nvSpPr>
          <p:cNvPr id="11" name="Arrow: Down 10">
            <a:extLst>
              <a:ext uri="{FF2B5EF4-FFF2-40B4-BE49-F238E27FC236}">
                <a16:creationId xmlns:a16="http://schemas.microsoft.com/office/drawing/2014/main" id="{68121AFF-2BE7-5CCF-FD41-3E28D1734F93}"/>
              </a:ext>
            </a:extLst>
          </p:cNvPr>
          <p:cNvSpPr/>
          <p:nvPr/>
        </p:nvSpPr>
        <p:spPr>
          <a:xfrm>
            <a:off x="8420409" y="2197359"/>
            <a:ext cx="450214" cy="847222"/>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70DB5955-4D77-6657-AD6B-91E5BF435E5A}"/>
              </a:ext>
            </a:extLst>
          </p:cNvPr>
          <p:cNvSpPr/>
          <p:nvPr/>
        </p:nvSpPr>
        <p:spPr>
          <a:xfrm>
            <a:off x="7673494" y="3044581"/>
            <a:ext cx="1904379" cy="9144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Model selecting and analyzing</a:t>
            </a:r>
            <a:endParaRPr lang="en-IN" dirty="0"/>
          </a:p>
        </p:txBody>
      </p:sp>
      <p:sp>
        <p:nvSpPr>
          <p:cNvPr id="13" name="Arrow: Down 12">
            <a:extLst>
              <a:ext uri="{FF2B5EF4-FFF2-40B4-BE49-F238E27FC236}">
                <a16:creationId xmlns:a16="http://schemas.microsoft.com/office/drawing/2014/main" id="{E4C63B44-CDAC-CEBB-73E3-3C17CDF998A8}"/>
              </a:ext>
            </a:extLst>
          </p:cNvPr>
          <p:cNvSpPr/>
          <p:nvPr/>
        </p:nvSpPr>
        <p:spPr>
          <a:xfrm>
            <a:off x="8420409" y="3958981"/>
            <a:ext cx="485193" cy="914400"/>
          </a:xfrm>
          <a:prstGeom prst="down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D34C3F61-2261-BF18-B8CE-2DFECF833955}"/>
              </a:ext>
            </a:extLst>
          </p:cNvPr>
          <p:cNvSpPr/>
          <p:nvPr/>
        </p:nvSpPr>
        <p:spPr>
          <a:xfrm>
            <a:off x="7673494" y="4873381"/>
            <a:ext cx="1904139" cy="8109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Testing model and analyzed model</a:t>
            </a:r>
          </a:p>
        </p:txBody>
      </p:sp>
      <p:sp>
        <p:nvSpPr>
          <p:cNvPr id="15" name="Arrow: Right 14">
            <a:extLst>
              <a:ext uri="{FF2B5EF4-FFF2-40B4-BE49-F238E27FC236}">
                <a16:creationId xmlns:a16="http://schemas.microsoft.com/office/drawing/2014/main" id="{1C127E36-579F-DF39-E414-07D2E009A12A}"/>
              </a:ext>
            </a:extLst>
          </p:cNvPr>
          <p:cNvSpPr/>
          <p:nvPr/>
        </p:nvSpPr>
        <p:spPr>
          <a:xfrm rot="10800000">
            <a:off x="6600471" y="5031611"/>
            <a:ext cx="1073023" cy="49452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01659644-2853-14B3-3C85-D57B15CEB805}"/>
              </a:ext>
            </a:extLst>
          </p:cNvPr>
          <p:cNvSpPr/>
          <p:nvPr/>
        </p:nvSpPr>
        <p:spPr>
          <a:xfrm>
            <a:off x="1869595" y="4917311"/>
            <a:ext cx="1777481" cy="72312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Making prediction</a:t>
            </a:r>
            <a:endParaRPr lang="en-US" dirty="0"/>
          </a:p>
        </p:txBody>
      </p:sp>
      <p:sp>
        <p:nvSpPr>
          <p:cNvPr id="18" name="Rectangle: Rounded Corners 17">
            <a:extLst>
              <a:ext uri="{FF2B5EF4-FFF2-40B4-BE49-F238E27FC236}">
                <a16:creationId xmlns:a16="http://schemas.microsoft.com/office/drawing/2014/main" id="{2138DD76-7B9B-DB52-9A1A-71C90AD85719}"/>
              </a:ext>
            </a:extLst>
          </p:cNvPr>
          <p:cNvSpPr/>
          <p:nvPr/>
        </p:nvSpPr>
        <p:spPr>
          <a:xfrm>
            <a:off x="4788694" y="4873382"/>
            <a:ext cx="1777480" cy="810982"/>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Parameter tuning</a:t>
            </a:r>
          </a:p>
        </p:txBody>
      </p:sp>
      <p:sp>
        <p:nvSpPr>
          <p:cNvPr id="19" name="Arrow: Right 18">
            <a:extLst>
              <a:ext uri="{FF2B5EF4-FFF2-40B4-BE49-F238E27FC236}">
                <a16:creationId xmlns:a16="http://schemas.microsoft.com/office/drawing/2014/main" id="{9564EF80-4E2D-6BD1-5423-911F72DD2B0A}"/>
              </a:ext>
            </a:extLst>
          </p:cNvPr>
          <p:cNvSpPr/>
          <p:nvPr/>
        </p:nvSpPr>
        <p:spPr>
          <a:xfrm rot="10800000">
            <a:off x="3681374" y="5031612"/>
            <a:ext cx="1073023" cy="494523"/>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409712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A2DD30-E232-47A0-02CC-449BA3453C15}"/>
              </a:ext>
            </a:extLst>
          </p:cNvPr>
          <p:cNvSpPr txBox="1"/>
          <p:nvPr/>
        </p:nvSpPr>
        <p:spPr>
          <a:xfrm>
            <a:off x="681873" y="942680"/>
            <a:ext cx="10828256" cy="646331"/>
          </a:xfrm>
          <a:prstGeom prst="rect">
            <a:avLst/>
          </a:prstGeom>
          <a:noFill/>
        </p:spPr>
        <p:txBody>
          <a:bodyPr wrap="square" rtlCol="0">
            <a:spAutoFit/>
          </a:bodyPr>
          <a:lstStyle/>
          <a:p>
            <a:pPr algn="ctr"/>
            <a:r>
              <a:rPr lang="en-US" sz="3600" b="1" dirty="0">
                <a:latin typeface="Calibri" panose="020F0502020204030204" pitchFamily="34" charset="0"/>
                <a:cs typeface="Calibri" panose="020F0502020204030204" pitchFamily="34" charset="0"/>
              </a:rPr>
              <a:t>IMPORTING LIBRARIES AND LOADING DATASET</a:t>
            </a:r>
          </a:p>
        </p:txBody>
      </p:sp>
      <p:pic>
        <p:nvPicPr>
          <p:cNvPr id="4" name="Picture 3">
            <a:extLst>
              <a:ext uri="{FF2B5EF4-FFF2-40B4-BE49-F238E27FC236}">
                <a16:creationId xmlns:a16="http://schemas.microsoft.com/office/drawing/2014/main" id="{09B2918A-2758-2ACD-DFCD-A500393EEDF5}"/>
              </a:ext>
            </a:extLst>
          </p:cNvPr>
          <p:cNvPicPr>
            <a:picLocks noChangeAspect="1"/>
          </p:cNvPicPr>
          <p:nvPr/>
        </p:nvPicPr>
        <p:blipFill rotWithShape="1">
          <a:blip r:embed="rId2"/>
          <a:srcRect l="13840" t="31065" r="14020" b="4742"/>
          <a:stretch/>
        </p:blipFill>
        <p:spPr>
          <a:xfrm>
            <a:off x="1278294" y="1847462"/>
            <a:ext cx="9204312" cy="4685314"/>
          </a:xfrm>
          <a:prstGeom prst="rect">
            <a:avLst/>
          </a:prstGeom>
        </p:spPr>
      </p:pic>
    </p:spTree>
    <p:extLst>
      <p:ext uri="{BB962C8B-B14F-4D97-AF65-F5344CB8AC3E}">
        <p14:creationId xmlns:p14="http://schemas.microsoft.com/office/powerpoint/2010/main" val="4284187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D9E388D-EE6C-2352-119A-1C858658841D}"/>
              </a:ext>
            </a:extLst>
          </p:cNvPr>
          <p:cNvSpPr txBox="1"/>
          <p:nvPr/>
        </p:nvSpPr>
        <p:spPr>
          <a:xfrm>
            <a:off x="597159" y="793102"/>
            <a:ext cx="11159412" cy="646331"/>
          </a:xfrm>
          <a:prstGeom prst="rect">
            <a:avLst/>
          </a:prstGeom>
          <a:noFill/>
        </p:spPr>
        <p:txBody>
          <a:bodyPr wrap="square" rtlCol="0">
            <a:spAutoFit/>
          </a:bodyPr>
          <a:lstStyle/>
          <a:p>
            <a:r>
              <a:rPr lang="en-US" dirty="0"/>
              <a:t>Here, we are observing that name of the </a:t>
            </a:r>
            <a:r>
              <a:rPr lang="en-US" dirty="0" err="1"/>
              <a:t>colums</a:t>
            </a:r>
            <a:r>
              <a:rPr lang="en-US" dirty="0"/>
              <a:t> are too big, so we changes the name for convenience</a:t>
            </a:r>
          </a:p>
          <a:p>
            <a:r>
              <a:rPr lang="en-US" dirty="0"/>
              <a:t>And new names of columns are</a:t>
            </a:r>
            <a:endParaRPr lang="en-IN" dirty="0"/>
          </a:p>
        </p:txBody>
      </p:sp>
      <p:pic>
        <p:nvPicPr>
          <p:cNvPr id="4" name="Picture 3">
            <a:extLst>
              <a:ext uri="{FF2B5EF4-FFF2-40B4-BE49-F238E27FC236}">
                <a16:creationId xmlns:a16="http://schemas.microsoft.com/office/drawing/2014/main" id="{72369550-BB95-4F4E-1832-4D4DCAD02D4F}"/>
              </a:ext>
            </a:extLst>
          </p:cNvPr>
          <p:cNvPicPr>
            <a:picLocks noChangeAspect="1"/>
          </p:cNvPicPr>
          <p:nvPr/>
        </p:nvPicPr>
        <p:blipFill rotWithShape="1">
          <a:blip r:embed="rId2"/>
          <a:srcRect l="14082" t="32554" r="34337" b="7347"/>
          <a:stretch/>
        </p:blipFill>
        <p:spPr>
          <a:xfrm>
            <a:off x="811763" y="1632857"/>
            <a:ext cx="9601200" cy="4721291"/>
          </a:xfrm>
          <a:prstGeom prst="rect">
            <a:avLst/>
          </a:prstGeom>
        </p:spPr>
      </p:pic>
    </p:spTree>
    <p:extLst>
      <p:ext uri="{BB962C8B-B14F-4D97-AF65-F5344CB8AC3E}">
        <p14:creationId xmlns:p14="http://schemas.microsoft.com/office/powerpoint/2010/main" val="40776921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470</TotalTime>
  <Words>4818</Words>
  <Application>Microsoft Office PowerPoint</Application>
  <PresentationFormat>Widescreen</PresentationFormat>
  <Paragraphs>170</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Century Gothic</vt:lpstr>
      <vt:lpstr>ColfaxAI</vt:lpstr>
      <vt:lpstr>Wingdings</vt:lpstr>
      <vt:lpstr>Wingdings 3</vt:lpstr>
      <vt:lpstr>Wisp</vt:lpstr>
      <vt:lpstr>E-retail factors for customer activation and retention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dc:title>
  <dc:creator>Lavina Vaidya</dc:creator>
  <cp:lastModifiedBy>Lavina Vaidya</cp:lastModifiedBy>
  <cp:revision>19</cp:revision>
  <dcterms:created xsi:type="dcterms:W3CDTF">2023-01-12T05:27:53Z</dcterms:created>
  <dcterms:modified xsi:type="dcterms:W3CDTF">2023-01-12T17:20:44Z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